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34"/>
  </p:notesMasterIdLst>
  <p:sldIdLst>
    <p:sldId id="256" r:id="rId2"/>
    <p:sldId id="275" r:id="rId3"/>
    <p:sldId id="276" r:id="rId4"/>
    <p:sldId id="277" r:id="rId5"/>
    <p:sldId id="380" r:id="rId6"/>
    <p:sldId id="381" r:id="rId7"/>
    <p:sldId id="278" r:id="rId8"/>
    <p:sldId id="279" r:id="rId9"/>
    <p:sldId id="281" r:id="rId10"/>
    <p:sldId id="282" r:id="rId11"/>
    <p:sldId id="283" r:id="rId12"/>
    <p:sldId id="284" r:id="rId13"/>
    <p:sldId id="285" r:id="rId14"/>
    <p:sldId id="286" r:id="rId15"/>
    <p:sldId id="287" r:id="rId16"/>
    <p:sldId id="288" r:id="rId17"/>
    <p:sldId id="289" r:id="rId18"/>
    <p:sldId id="290" r:id="rId19"/>
    <p:sldId id="291" r:id="rId20"/>
    <p:sldId id="292" r:id="rId21"/>
    <p:sldId id="259" r:id="rId22"/>
    <p:sldId id="264" r:id="rId23"/>
    <p:sldId id="265" r:id="rId24"/>
    <p:sldId id="266" r:id="rId25"/>
    <p:sldId id="267" r:id="rId26"/>
    <p:sldId id="268" r:id="rId27"/>
    <p:sldId id="269" r:id="rId28"/>
    <p:sldId id="270" r:id="rId29"/>
    <p:sldId id="271" r:id="rId30"/>
    <p:sldId id="272" r:id="rId31"/>
    <p:sldId id="273" r:id="rId32"/>
    <p:sldId id="293" r:id="rId33"/>
    <p:sldId id="294" r:id="rId34"/>
    <p:sldId id="295" r:id="rId35"/>
    <p:sldId id="296" r:id="rId36"/>
    <p:sldId id="297" r:id="rId37"/>
    <p:sldId id="298" r:id="rId38"/>
    <p:sldId id="299" r:id="rId39"/>
    <p:sldId id="300" r:id="rId40"/>
    <p:sldId id="301" r:id="rId41"/>
    <p:sldId id="302" r:id="rId42"/>
    <p:sldId id="303" r:id="rId43"/>
    <p:sldId id="304" r:id="rId44"/>
    <p:sldId id="305" r:id="rId45"/>
    <p:sldId id="306" r:id="rId46"/>
    <p:sldId id="307" r:id="rId47"/>
    <p:sldId id="308" r:id="rId48"/>
    <p:sldId id="309" r:id="rId49"/>
    <p:sldId id="337" r:id="rId50"/>
    <p:sldId id="280" r:id="rId51"/>
    <p:sldId id="310" r:id="rId52"/>
    <p:sldId id="311" r:id="rId53"/>
    <p:sldId id="312" r:id="rId54"/>
    <p:sldId id="313" r:id="rId55"/>
    <p:sldId id="314" r:id="rId56"/>
    <p:sldId id="315" r:id="rId57"/>
    <p:sldId id="316" r:id="rId58"/>
    <p:sldId id="318" r:id="rId59"/>
    <p:sldId id="317" r:id="rId60"/>
    <p:sldId id="319" r:id="rId61"/>
    <p:sldId id="320" r:id="rId62"/>
    <p:sldId id="321" r:id="rId63"/>
    <p:sldId id="322" r:id="rId64"/>
    <p:sldId id="323" r:id="rId65"/>
    <p:sldId id="324" r:id="rId66"/>
    <p:sldId id="325" r:id="rId67"/>
    <p:sldId id="326" r:id="rId68"/>
    <p:sldId id="327" r:id="rId69"/>
    <p:sldId id="328" r:id="rId70"/>
    <p:sldId id="329" r:id="rId71"/>
    <p:sldId id="330" r:id="rId72"/>
    <p:sldId id="331" r:id="rId73"/>
    <p:sldId id="332" r:id="rId74"/>
    <p:sldId id="333" r:id="rId75"/>
    <p:sldId id="334" r:id="rId76"/>
    <p:sldId id="335" r:id="rId77"/>
    <p:sldId id="262" r:id="rId78"/>
    <p:sldId id="336" r:id="rId79"/>
    <p:sldId id="338" r:id="rId80"/>
    <p:sldId id="339" r:id="rId81"/>
    <p:sldId id="340" r:id="rId82"/>
    <p:sldId id="341" r:id="rId83"/>
    <p:sldId id="342" r:id="rId84"/>
    <p:sldId id="343" r:id="rId85"/>
    <p:sldId id="387" r:id="rId86"/>
    <p:sldId id="388" r:id="rId87"/>
    <p:sldId id="344" r:id="rId88"/>
    <p:sldId id="345" r:id="rId89"/>
    <p:sldId id="346" r:id="rId90"/>
    <p:sldId id="347" r:id="rId91"/>
    <p:sldId id="348" r:id="rId92"/>
    <p:sldId id="349" r:id="rId93"/>
    <p:sldId id="350" r:id="rId94"/>
    <p:sldId id="351" r:id="rId95"/>
    <p:sldId id="352" r:id="rId96"/>
    <p:sldId id="353" r:id="rId97"/>
    <p:sldId id="354" r:id="rId98"/>
    <p:sldId id="355" r:id="rId99"/>
    <p:sldId id="356" r:id="rId100"/>
    <p:sldId id="357" r:id="rId101"/>
    <p:sldId id="360" r:id="rId102"/>
    <p:sldId id="361" r:id="rId103"/>
    <p:sldId id="362" r:id="rId104"/>
    <p:sldId id="363" r:id="rId105"/>
    <p:sldId id="364" r:id="rId106"/>
    <p:sldId id="379" r:id="rId107"/>
    <p:sldId id="358" r:id="rId108"/>
    <p:sldId id="365" r:id="rId109"/>
    <p:sldId id="371" r:id="rId110"/>
    <p:sldId id="366" r:id="rId111"/>
    <p:sldId id="367" r:id="rId112"/>
    <p:sldId id="368" r:id="rId113"/>
    <p:sldId id="369" r:id="rId114"/>
    <p:sldId id="370" r:id="rId115"/>
    <p:sldId id="372" r:id="rId116"/>
    <p:sldId id="373" r:id="rId117"/>
    <p:sldId id="374" r:id="rId118"/>
    <p:sldId id="375" r:id="rId119"/>
    <p:sldId id="376" r:id="rId120"/>
    <p:sldId id="377" r:id="rId121"/>
    <p:sldId id="378" r:id="rId122"/>
    <p:sldId id="389" r:id="rId123"/>
    <p:sldId id="390" r:id="rId124"/>
    <p:sldId id="391" r:id="rId125"/>
    <p:sldId id="392" r:id="rId126"/>
    <p:sldId id="393" r:id="rId127"/>
    <p:sldId id="394" r:id="rId128"/>
    <p:sldId id="395" r:id="rId129"/>
    <p:sldId id="396" r:id="rId130"/>
    <p:sldId id="383" r:id="rId131"/>
    <p:sldId id="385" r:id="rId132"/>
    <p:sldId id="384" r:id="rId13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20200914" id="{8BAB494E-2E9C-416C-A381-D2C7A674BF15}">
          <p14:sldIdLst>
            <p14:sldId id="256"/>
            <p14:sldId id="275"/>
            <p14:sldId id="276"/>
            <p14:sldId id="277"/>
            <p14:sldId id="380"/>
            <p14:sldId id="381"/>
            <p14:sldId id="278"/>
            <p14:sldId id="279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259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  <p14:sldId id="337"/>
          </p14:sldIdLst>
        </p14:section>
        <p14:section name="20200915" id="{A6092767-35B0-4AFC-B6C2-C87274D0AF9F}">
          <p14:sldIdLst>
            <p14:sldId id="280"/>
            <p14:sldId id="310"/>
            <p14:sldId id="311"/>
            <p14:sldId id="312"/>
            <p14:sldId id="313"/>
            <p14:sldId id="314"/>
            <p14:sldId id="315"/>
            <p14:sldId id="316"/>
            <p14:sldId id="318"/>
            <p14:sldId id="317"/>
            <p14:sldId id="319"/>
            <p14:sldId id="320"/>
            <p14:sldId id="321"/>
            <p14:sldId id="322"/>
            <p14:sldId id="323"/>
            <p14:sldId id="324"/>
            <p14:sldId id="325"/>
            <p14:sldId id="326"/>
            <p14:sldId id="327"/>
          </p14:sldIdLst>
        </p14:section>
        <p14:section name="20200916" id="{05399C97-3F19-4913-A9C0-9B31AB3B33B3}">
          <p14:sldIdLst>
            <p14:sldId id="328"/>
            <p14:sldId id="329"/>
            <p14:sldId id="330"/>
            <p14:sldId id="331"/>
            <p14:sldId id="332"/>
            <p14:sldId id="333"/>
            <p14:sldId id="334"/>
            <p14:sldId id="335"/>
            <p14:sldId id="262"/>
            <p14:sldId id="336"/>
            <p14:sldId id="338"/>
            <p14:sldId id="339"/>
            <p14:sldId id="340"/>
            <p14:sldId id="341"/>
            <p14:sldId id="342"/>
            <p14:sldId id="343"/>
            <p14:sldId id="387"/>
            <p14:sldId id="388"/>
          </p14:sldIdLst>
        </p14:section>
        <p14:section name="데이터베이스 시작" id="{D575A9E5-DCAE-4FD8-BD39-9A7BB118CC70}">
          <p14:sldIdLst>
            <p14:sldId id="344"/>
            <p14:sldId id="345"/>
            <p14:sldId id="346"/>
            <p14:sldId id="347"/>
            <p14:sldId id="348"/>
          </p14:sldIdLst>
        </p14:section>
        <p14:section name="20200917" id="{99B9B1EF-09A2-45FD-B13B-518CF7B4B2D9}">
          <p14:sldIdLst>
            <p14:sldId id="349"/>
            <p14:sldId id="350"/>
            <p14:sldId id="351"/>
            <p14:sldId id="352"/>
            <p14:sldId id="353"/>
            <p14:sldId id="354"/>
            <p14:sldId id="355"/>
            <p14:sldId id="356"/>
            <p14:sldId id="357"/>
            <p14:sldId id="360"/>
            <p14:sldId id="361"/>
            <p14:sldId id="362"/>
            <p14:sldId id="363"/>
            <p14:sldId id="364"/>
            <p14:sldId id="379"/>
            <p14:sldId id="358"/>
            <p14:sldId id="365"/>
            <p14:sldId id="371"/>
            <p14:sldId id="366"/>
            <p14:sldId id="367"/>
            <p14:sldId id="368"/>
            <p14:sldId id="369"/>
            <p14:sldId id="370"/>
          </p14:sldIdLst>
        </p14:section>
        <p14:section name="파일업로드" id="{EFFC23AD-DABB-47CE-83B4-B12CE819E603}">
          <p14:sldIdLst>
            <p14:sldId id="372"/>
            <p14:sldId id="373"/>
            <p14:sldId id="374"/>
            <p14:sldId id="375"/>
            <p14:sldId id="376"/>
            <p14:sldId id="377"/>
            <p14:sldId id="378"/>
            <p14:sldId id="389"/>
            <p14:sldId id="390"/>
            <p14:sldId id="391"/>
            <p14:sldId id="392"/>
            <p14:sldId id="393"/>
            <p14:sldId id="394"/>
            <p14:sldId id="395"/>
            <p14:sldId id="396"/>
            <p14:sldId id="383"/>
            <p14:sldId id="385"/>
            <p14:sldId id="38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218" autoAdjust="0"/>
    <p:restoredTop sz="80759" autoAdjust="0"/>
  </p:normalViewPr>
  <p:slideViewPr>
    <p:cSldViewPr snapToGrid="0">
      <p:cViewPr varScale="1">
        <p:scale>
          <a:sx n="53" d="100"/>
          <a:sy n="53" d="100"/>
        </p:scale>
        <p:origin x="940" y="5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tableStyles" Target="tableStyle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notesMaster" Target="notesMasters/notesMaster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presProps" Target="pres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280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1.42035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0-09-16T02:52:08.12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2328 4762 0,'53'0'16,"-26"0"0,-1 0-1,1 0 1,-1 0-16,-26-26 15,27 26-15,25 0 16,28 0-16,-1 0 16,1 0-16,-1 0 15,0 0-15,1 0 16,-1 0-16,-26 0 16,0 0-16,0 0 15,-27 0-15,54 0 16,-54 0-16,27 0 15,-27 0-15,27 0 16,-26 0-16,26 0 16,-27 0-16,27 0 15,-26 0 1,-1 0-16,1 0 16,-1 0-16,0 0 15,1 0 1,-1 0-1,1 0-15,26 0 16,-27 0 0,1 0-1,-1 0 17,1 0 30,-1 0 32,0 0-47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280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1.42035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0-09-16T02:52:09.957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2355 7117 0,'26'0'16,"1"0"-1,-1 0 17,1 0-17,26 0-15,26 0 16,-26 0-16,0 0 16,0 0-16,26 0 15,0 0-15,1 0 16,-1 0-16,-26 0 15,0 0-15,26 0 16,1 0-16,-54 0 16,1 0-1,-1 0-15,1 0 16,25 0 0,-25 0-16,-1 0 15,1 0-15,-1 0 16,54 0-16,-54 0 15,27 0-15,53-27 16,-80 27-16,1 0 16,-1 0-16,1 0 15,-1 0 1,1 0 31,-1 0 15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280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1.42035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0-09-16T02:52:12.22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2381 8096 0,'27'0'47,"-1"0"-47,1 0 16,-1 0-1,1 0-15,25 0 16,28 0-16,-27 0 16,26 0-16,-26 0 15,26 0 1,-26 0-16,0 0 15,0 0-15,-26 0 16,52 0-16,-53 0 16,1 0-16,-1 0 15,27 0-15,-26 0 16,-1 0-16,27 0 16,-26 0-16,-1 0 15,0 0 1,1 0 46,-1 0-30,1 0-1,-1 0-16,1 0 1,-1 0 0,1 0-1,-1 0 1,1 0 0,-1 0-1,1 0 1,-1 0-1,0 0 1,1 0 15,-1 0 16,1 0-16,-1 0-15,1 0 15,-1 0 16,1 0-16,-1 0-15,1 0 15,-1 0-15,0 0 0,1 0-1,-1 0 1,1 0-1,-1 0 1,1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2.13592" units="1/cm"/>
          <inkml:channelProperty channel="Y" name="resolution" value="62.42775" units="1/cm"/>
          <inkml:channelProperty channel="T" name="resolution" value="1" units="1/dev"/>
        </inkml:channelProperties>
      </inkml:inkSource>
      <inkml:timestamp xml:id="ts0" timeString="2021-09-07T21:43:01.017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2258 4710 0,'17'0'109,"72"0"-93,-36 0-16,158 0 16,54 0 15,-142 0-31,36 0 15,300 0 1,-195 0 0,-158 0-1,0 0 1,0 0 0,0 0-1,-89 0 1,71 0-16,18 0 15,-35 0 1,-18 0-16,141 0 16,-88 0-1,-36 0-15,-17 0 16,35 0 0,18 0-16,18 0 15,-19 0 1,1 0-1,35 0 1,-17 0 0,-18 0-1,88 0 1,-124 0-16,-17 0 16,35 0-16,-17 0 15,-18 0-15,35 0 16,18 0-1,0 0 1,-1 0 0,-52 0-16,-35 0 15,35 0-15,35 0 16,-17 0 0,-36 0-1,35 0 1,36 0-1,-70 0-15,-19 0 16,71 0 0,-70 0-16,70 0 15,-17 0 1,-36 0-16,36 0 16,35 0-1,-18 0 1,-18 0-1,36 0 1,-18 0 0,18 0-1,-53 0 1,-35 0-16,35 0 16,-18 0-1,35 0-15,-34 0 0,17 0 16,-36 0-1,36 0-15,0 0 16,35 0 0,-17 0-1,-18 0 1,35 0 0,-35 0-1,0 0 1,-36 0-1,36 0 1,-17 0-16,34 0 16,18 0-1,-70 0-15,88 0 16,-53 0 0,-18 0-1,36 0-15,-36 0 16,-18 0-16,36 0 15,-17 0 1,-19 0-16,19 0 78,-19 0-62,19 0-1,-19 0-15,18 0 16,18 0 0,0 0-1,-35 0 1,-36 0 140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2.13592" units="1/cm"/>
          <inkml:channelProperty channel="Y" name="resolution" value="62.42775" units="1/cm"/>
          <inkml:channelProperty channel="T" name="resolution" value="1" units="1/dev"/>
        </inkml:channelProperties>
      </inkml:inkSource>
      <inkml:timestamp xml:id="ts0" timeString="2021-09-07T21:43:03.35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2152 5309 0,'18'0'47,"17"0"-32,-18 0-15,19 0 16,34 0 0,36 0-1,-18 18-15,-35-18 16,124 0-1,-71 0-15,35 0 16,229 18 0,-247-18-1,-17 0 1,141 35 0,-35-35-16,-106 0 15,0 18 1,17-18-16,-35 0 15,-35 0-15,18 0 16,123 0 0,-177 0-16,72 0 15,34 0 1,-70 35-16,0-35 16,35 0-16,-17 0 15,35 0 1,-1 0-1,1 0 1,35 0 0,36 0-1,-72 0 1,1 0 0,-17 0-1,16 0 1,-34 0 15,17 0-31,-70 0 16,70 0-16,18 0 15,-89 0 1,72 0-16,16 0 16,-87 0-1,70 0-15,-70 0 0,70 0 16,-70 0-16,35 0 15,35 0 1,-35 0-16,0 0 16,0 0-1,17 0-15,-35 0 16,36 0 0,35 0-1,-71 0-15,36 0 16,35 0-1,-54 0-15,37 0 16,16 0 0,-34 0-16,-18 0 15,35 0 1,-35 0 0,-35 0-16,70 0 15,-71 0-15,19 0 16,-19 0 15,19 0 94,34 0-109,-34 0-16,16 0 15,-34 0 1,70 0-16,-70 0 0,88 0 16,0 0-1,-1 0 1,1 0-1,-18 0 1,-35 0 0,0 0-16,106 0 15,-36 0 1,72 0 0,-72 0 15,-35 0-31,-70 0 15,17 0-15,-17 0 16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2.13592" units="1/cm"/>
          <inkml:channelProperty channel="Y" name="resolution" value="62.42775" units="1/cm"/>
          <inkml:channelProperty channel="T" name="resolution" value="1" units="1/dev"/>
        </inkml:channelProperties>
      </inkml:inkSource>
      <inkml:timestamp xml:id="ts0" timeString="2021-09-07T21:43:09.88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2364 8008 0,'17'0'78,"19"0"-78,-19 0 16,71 0-1,-70 0-15,70 0 16,36 0 0,17 0-1,123 0 1,-140 0-1,-18 0 1,-1 0 0,-16 0-1,-36 0 1,0 0 0,-1 0-1,1 0 1,-35 0-16,70 0 31,-17 0-15,17 0-1,-35 0 1,17 0 0,-17 0-1,0 0 1,0 0-1,35 0 1,-17 0 0,-18 0-1,53 0 1,-18 0 0,-18 0-1,-17 0 1,53 0-1,0 0 17,-18 0-17,18 0 1,53 0 0,-89 0-1,36 0 1,-18 0-1,-17 0 1,35 0 0,0 0-1,-18 0 1,-18 0 0,142 0-1,-106 0 16,0 0-15,35 0 0,-88 0-1,17 0 1,18 0 0,18 0-1,-35 0 1,17 0-1,18 0 1,17 0 0,89 0-1,0 0 1,105 0 0,-105 0-1,-1 0 1,-105 0 15,106 0-15,-71 0-1,18 0 1,70 0 0,89 0-1,-177 0-15,141 0 16,-17 0-1,-71 0 1,-124 0 0,-17 0-1,35 0 1,-35 0 0,18 0 15,-18 0-16,35 0 1,-35 0 0,17 0-1,-17 0 1,0 0 0,0 0-1,0 0 1,0 0-1,-18 0 17,-17 0 218,17 0-235,-17 0 17,35 0-17,-18 0 1,-17 0-16,17 0 15,18 0 1,0 0 15,-36 0-15,19 0 31,-19 0-47,19 0 47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2.13592" units="1/cm"/>
          <inkml:channelProperty channel="Y" name="resolution" value="62.42775" units="1/cm"/>
          <inkml:channelProperty channel="T" name="resolution" value="1" units="1/dev"/>
        </inkml:channelProperties>
      </inkml:inkSource>
      <inkml:timestamp xml:id="ts0" timeString="2021-09-07T21:43:14.42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3598 5274 0,'36'0'16,"-19"0"-16,19 0 0,-19 0 15,18 0 110,-17 0-125,17 0 16,36 0 0,35 0-1,-18 0 1,-35 0-1,53 0 1,52 0 0,-87 0-1,-36 0-15,71 0 16,0 0 0,0 0-1,-36 0 16,19 0-15,16 0 0,1 0-1,-35 0-15,-36 0 16,36 0 0,17 0-1,18 0 1,-1 0-1,1 0 1,-53 0 0,18 0-1,-18 0 1,0 0 0,-1 0-1,-16 0 16,34 0-15,-17 0 0,0 0-1,35 0 1,-17 0 0,17 0-1,18 0 1,-53 0-16,0 0 15,17 0 1,-17 0 0,0 0-1,0 0 1,35 0 0,-17 0-1,17 0 16,18 0-15,0 0 0,0 0-1,17 0 1,-17 0 0,35 0-1,-18 0 1,-17 0-1,35-18 1,-70 18 0,35 0-1,-53 0 1,52 0 0,-52 0-1,0 0 16,0 0-15,0 0 0,35 0-1,-35 0 1,53 0 0,-53 0-1,18 0 1,-18 0-1,-1 0 1,1 0 0,36 0-1,-37 0 1,1 0 0,0-35-1,0 35 16,-35 0-15,70 0 0,-35 0-1,0 0 1,-36 0 0,19 0-1,-19 0 16,-34 0 157,-54 0-157,36 0-31,17 0 16,-35 0-16,-52 0 15,-89 0 1,-18 0 0,-53 0-1,-52 0 1,52 18 0,1-18-1,-1 0 16,159 0-31,36 0 16,-71 0 0,70 0-1,-17 0 1,17 35 0,18-35-1,-53 0 1,1 0-1,16 0 1,-16 0 0,-1 18-1,35-18 1,-70 0 0,88 0 15,-53 0-16,1 0 1,-19 0 0,18 0-1,-35 0 1,-35 0 0,-18 0-1,70 0 1,-87 0-1,105 0 1,0 0 0,-53 0-1,71 0 1,17 0 0,-34 0-1,16 0 16,19 0-15,-18 0 0,35 0-1,-71 0 1,36 0 0,17 0-1,-17 0 1,35 0-1,0 0 1,36 0 0,-18 0-1,17 0 1,-17 0 0,17 0-1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ECA101-E003-47B0-9A2D-D96A80CF04D0}" type="datetimeFigureOut">
              <a:rPr lang="ko-KR" altLang="en-US" smtClean="0"/>
              <a:t>2021-09-15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F77444-A6BD-4985-985E-B85551DD73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56191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출처 </a:t>
            </a:r>
            <a:r>
              <a:rPr lang="en-US" altLang="ko-KR" dirty="0"/>
              <a:t>: https://velog.io/@kdhyo/Apache-Tomcat-%EB%91%98%EC%9D%B4-%EB%AC%B4%EC%8A%A8-%EC%B0%A8%EC%9D%B4%EC%A7%80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F77444-A6BD-4985-985E-B85551DD7350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76635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0" i="0" dirty="0">
                <a:solidFill>
                  <a:srgbClr val="222222"/>
                </a:solidFill>
                <a:effectLst/>
                <a:latin typeface="Apple SD Gothic Neo"/>
              </a:rPr>
              <a:t>1. service() </a:t>
            </a:r>
            <a:r>
              <a:rPr lang="ko-KR" altLang="en-US" b="1" i="0" dirty="0">
                <a:solidFill>
                  <a:srgbClr val="222222"/>
                </a:solidFill>
                <a:effectLst/>
                <a:latin typeface="Apple SD Gothic Neo"/>
              </a:rPr>
              <a:t>메소드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Apple SD Gothic Neo"/>
              </a:rPr>
              <a:t>는 실행하는 </a:t>
            </a:r>
            <a:r>
              <a:rPr lang="ko-KR" altLang="en-US" b="1" i="0" dirty="0" err="1">
                <a:solidFill>
                  <a:srgbClr val="222222"/>
                </a:solidFill>
                <a:effectLst/>
                <a:latin typeface="Apple SD Gothic Neo"/>
              </a:rPr>
              <a:t>서블릿</a:t>
            </a:r>
            <a:r>
              <a:rPr lang="ko-KR" altLang="en-US" b="0" i="0" dirty="0" err="1">
                <a:solidFill>
                  <a:srgbClr val="222222"/>
                </a:solidFill>
                <a:effectLst/>
                <a:latin typeface="Apple SD Gothic Neo"/>
              </a:rPr>
              <a:t>의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Apple SD Gothic Neo"/>
              </a:rPr>
              <a:t> 요청 순서에 상관없이 클라이언트의 요청이 있을 때마다 실행된다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Apple SD Gothic Neo"/>
              </a:rPr>
              <a:t>.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Apple SD Gothic Neo"/>
              </a:rPr>
              <a:t>따라서 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Apple SD Gothic Neo"/>
              </a:rPr>
              <a:t>service() </a:t>
            </a:r>
            <a:r>
              <a:rPr lang="ko-KR" altLang="en-US" b="1" i="0" dirty="0">
                <a:solidFill>
                  <a:srgbClr val="222222"/>
                </a:solidFill>
                <a:effectLst/>
                <a:latin typeface="Apple SD Gothic Neo"/>
              </a:rPr>
              <a:t>메소드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Apple SD Gothic Neo"/>
              </a:rPr>
              <a:t>에는 실제 </a:t>
            </a:r>
            <a:r>
              <a:rPr lang="ko-KR" altLang="en-US" b="1" i="0" dirty="0" err="1">
                <a:solidFill>
                  <a:srgbClr val="222222"/>
                </a:solidFill>
                <a:effectLst/>
                <a:latin typeface="Apple SD Gothic Neo"/>
              </a:rPr>
              <a:t>서블릿</a:t>
            </a:r>
            <a:r>
              <a:rPr lang="ko-KR" altLang="en-US" b="0" i="0" dirty="0" err="1">
                <a:solidFill>
                  <a:srgbClr val="222222"/>
                </a:solidFill>
                <a:effectLst/>
                <a:latin typeface="Apple SD Gothic Neo"/>
              </a:rPr>
              <a:t>에서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Apple SD Gothic Neo"/>
              </a:rPr>
              <a:t> 처리해야 하는 내용이 구현되어 있다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Apple SD Gothic Neo"/>
              </a:rPr>
              <a:t>.</a:t>
            </a:r>
          </a:p>
          <a:p>
            <a:r>
              <a:rPr lang="en-US" altLang="ko-KR" dirty="0"/>
              <a:t>2. </a:t>
            </a:r>
            <a:r>
              <a:rPr lang="ko-KR" altLang="en-US" dirty="0"/>
              <a:t>이미지 출처 </a:t>
            </a:r>
            <a:r>
              <a:rPr lang="en-US" altLang="ko-KR" dirty="0"/>
              <a:t>: https://victorydntmd.tistory.com/154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F77444-A6BD-4985-985E-B85551DD7350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14263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Publish to the server : </a:t>
            </a:r>
            <a:r>
              <a:rPr lang="ko-KR" altLang="en-US" dirty="0"/>
              <a:t>누르면 일종의 새로 </a:t>
            </a:r>
            <a:r>
              <a:rPr lang="ko-KR" altLang="en-US" dirty="0" err="1"/>
              <a:t>고침같은</a:t>
            </a:r>
            <a:r>
              <a:rPr lang="ko-KR" altLang="en-US" dirty="0"/>
              <a:t> 거다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Serve modules without publishing(Server</a:t>
            </a:r>
            <a:r>
              <a:rPr lang="ko-KR" altLang="en-US" dirty="0"/>
              <a:t>에서 </a:t>
            </a:r>
            <a:r>
              <a:rPr lang="en-US" altLang="ko-KR" dirty="0"/>
              <a:t>Tomcat </a:t>
            </a:r>
            <a:r>
              <a:rPr lang="ko-KR" altLang="en-US" dirty="0" err="1"/>
              <a:t>더블클릭하면</a:t>
            </a:r>
            <a:r>
              <a:rPr lang="ko-KR" altLang="en-US" dirty="0"/>
              <a:t> 나오는 옵션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- Server.xml</a:t>
            </a:r>
            <a:r>
              <a:rPr lang="ko-KR" altLang="en-US" dirty="0"/>
              <a:t> 수정 안 해도 그냥 잘 되던 거 같았음 </a:t>
            </a:r>
            <a:r>
              <a:rPr lang="en-US" altLang="ko-KR"/>
              <a:t>-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F77444-A6BD-4985-985E-B85551DD7350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17521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이클립스 </a:t>
            </a:r>
            <a:r>
              <a:rPr lang="en-US" altLang="ko-KR" dirty="0"/>
              <a:t>html, </a:t>
            </a:r>
            <a:r>
              <a:rPr lang="en-US" altLang="ko-KR" dirty="0" err="1"/>
              <a:t>js</a:t>
            </a:r>
            <a:r>
              <a:rPr lang="en-US" altLang="ko-KR" dirty="0"/>
              <a:t> </a:t>
            </a:r>
            <a:r>
              <a:rPr lang="ko-KR" altLang="en-US" dirty="0"/>
              <a:t>자동완성 기능</a:t>
            </a:r>
            <a:endParaRPr lang="en-US" altLang="ko-KR" dirty="0"/>
          </a:p>
          <a:p>
            <a:r>
              <a:rPr lang="en-US" altLang="ko-KR" dirty="0"/>
              <a:t>Html : https://devdocs.tistory.com/13</a:t>
            </a:r>
          </a:p>
          <a:p>
            <a:r>
              <a:rPr lang="en-US" altLang="ko-KR" dirty="0"/>
              <a:t>Js </a:t>
            </a:r>
            <a:r>
              <a:rPr lang="en-US" altLang="ko-KR" dirty="0" err="1"/>
              <a:t>jQ</a:t>
            </a:r>
            <a:r>
              <a:rPr lang="en-US" altLang="ko-KR" dirty="0"/>
              <a:t> bootstrap </a:t>
            </a:r>
            <a:r>
              <a:rPr lang="ko-KR" altLang="en-US" dirty="0"/>
              <a:t>등 </a:t>
            </a:r>
            <a:r>
              <a:rPr lang="en-US" altLang="ko-KR" dirty="0"/>
              <a:t>: https://ondolroom.tistory.com/480</a:t>
            </a:r>
          </a:p>
          <a:p>
            <a:r>
              <a:rPr lang="en-US" altLang="ko-KR" sz="1800" u="sng" dirty="0">
                <a:solidFill>
                  <a:srgbClr val="3F5FBF"/>
                </a:solidFill>
                <a:latin typeface="Consolas" panose="020B0609020204030204" pitchFamily="49" charset="0"/>
              </a:rPr>
              <a:t>ctrl shift / </a:t>
            </a:r>
            <a:r>
              <a:rPr lang="ko-KR" altLang="en-US" sz="1800" u="sng" dirty="0">
                <a:solidFill>
                  <a:srgbClr val="3F5FBF"/>
                </a:solidFill>
                <a:latin typeface="Consolas" panose="020B0609020204030204" pitchFamily="49" charset="0"/>
              </a:rPr>
              <a:t>주석</a:t>
            </a:r>
            <a:endParaRPr lang="en-US" altLang="ko-KR" sz="1800" u="sng" dirty="0">
              <a:solidFill>
                <a:srgbClr val="3F5FBF"/>
              </a:solidFill>
              <a:latin typeface="Consolas" panose="020B0609020204030204" pitchFamily="49" charset="0"/>
            </a:endParaRPr>
          </a:p>
          <a:p>
            <a:endParaRPr lang="en-US" altLang="ko-KR" sz="1800" u="sng" dirty="0">
              <a:solidFill>
                <a:srgbClr val="3F5FBF"/>
              </a:solidFill>
              <a:latin typeface="Consolas" panose="020B0609020204030204" pitchFamily="49" charset="0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F77444-A6BD-4985-985E-B85551DD7350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42366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F77444-A6BD-4985-985E-B85551DD7350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10175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F77444-A6BD-4985-985E-B85551DD7350}" type="slidenum">
              <a:rPr lang="ko-KR" altLang="en-US" smtClean="0"/>
              <a:t>101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23977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Stats</a:t>
            </a:r>
          </a:p>
          <a:p>
            <a:endParaRPr lang="en-US" altLang="ko-KR" dirty="0"/>
          </a:p>
          <a:p>
            <a:r>
              <a:rPr lang="en-US" altLang="ko-KR" dirty="0"/>
              <a:t>? </a:t>
            </a:r>
            <a:r>
              <a:rPr lang="ko-KR" altLang="en-US" dirty="0"/>
              <a:t>쓰는 이유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 err="1"/>
              <a:t>시큐어</a:t>
            </a:r>
            <a:r>
              <a:rPr lang="ko-KR" altLang="en-US" dirty="0"/>
              <a:t> 코딩 규정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en-US" altLang="ko-KR" dirty="0"/>
              <a:t>‘</a:t>
            </a:r>
            <a:r>
              <a:rPr lang="ko-KR" altLang="en-US" dirty="0" err="1"/>
              <a:t>브</a:t>
            </a:r>
            <a:r>
              <a:rPr lang="en-US" altLang="ko-KR" dirty="0"/>
              <a:t>＇</a:t>
            </a:r>
            <a:r>
              <a:rPr lang="ko-KR" altLang="en-US" dirty="0"/>
              <a:t>로맨스 </a:t>
            </a:r>
            <a:r>
              <a:rPr lang="ko-KR" altLang="en-US" dirty="0" err="1"/>
              <a:t>스캠</a:t>
            </a:r>
            <a:r>
              <a:rPr lang="en-US" altLang="ko-KR" dirty="0"/>
              <a:t>(…)</a:t>
            </a:r>
          </a:p>
          <a:p>
            <a:pPr marL="171450" indent="-171450">
              <a:buFontTx/>
              <a:buChar char="-"/>
            </a:pPr>
            <a:r>
              <a:rPr lang="ko-KR" altLang="en-US" dirty="0"/>
              <a:t>아내 이메일 </a:t>
            </a:r>
            <a:r>
              <a:rPr lang="ko-KR" altLang="en-US" dirty="0" err="1"/>
              <a:t>해킹당함</a:t>
            </a:r>
            <a:endParaRPr lang="en-US" altLang="ko-KR" dirty="0"/>
          </a:p>
          <a:p>
            <a:pPr marL="171450" indent="-171450">
              <a:buFontTx/>
              <a:buChar char="-"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F77444-A6BD-4985-985E-B85551DD7350}" type="slidenum">
              <a:rPr lang="ko-KR" altLang="en-US" smtClean="0"/>
              <a:t>111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09589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fileFolder</a:t>
            </a:r>
            <a:r>
              <a:rPr lang="en-US" altLang="ko-KR" dirty="0"/>
              <a:t> = </a:t>
            </a:r>
            <a:r>
              <a:rPr lang="ko-KR" altLang="en-US" dirty="0"/>
              <a:t>클라이언트가 업로드한 파일이 저장되는 위치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F77444-A6BD-4985-985E-B85551DD7350}" type="slidenum">
              <a:rPr lang="ko-KR" altLang="en-US" smtClean="0"/>
              <a:t>118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57679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참고 사이트 </a:t>
            </a:r>
            <a:endParaRPr lang="en-US" altLang="ko-KR" dirty="0"/>
          </a:p>
          <a:p>
            <a:r>
              <a:rPr lang="en-US" altLang="ko-KR" dirty="0"/>
              <a:t>https://onejuny.tistory.com/entry/JavaJsp-MVC-1-MVC-2-%EC%B0%A8%EC%9D%B4-%EB%B0%8F-%EC%9E%A5%EB%8B%A8%EC%A0%90</a:t>
            </a:r>
          </a:p>
          <a:p>
            <a:endParaRPr lang="en-US" altLang="ko-KR" dirty="0"/>
          </a:p>
          <a:p>
            <a:r>
              <a:rPr lang="en-US" altLang="ko-KR" dirty="0"/>
              <a:t>https://junkoon.tistory.com/13</a:t>
            </a:r>
          </a:p>
          <a:p>
            <a:endParaRPr lang="en-US" altLang="ko-KR" dirty="0"/>
          </a:p>
          <a:p>
            <a:r>
              <a:rPr lang="en-US" altLang="ko-KR" dirty="0"/>
              <a:t>https://velog.io/@gojaebeom/jsp-%ED%94%84%EB%A1%9C%EC%A0%9D%ED%8A%B8-%EB%A7%8C%EB%93%A4%EA%B8%B0-mvc1-mvc2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F77444-A6BD-4985-985E-B85551DD7350}" type="slidenum">
              <a:rPr lang="ko-KR" altLang="en-US" smtClean="0"/>
              <a:t>130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00206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참고 사이트 </a:t>
            </a:r>
            <a:endParaRPr lang="en-US" altLang="ko-KR" dirty="0"/>
          </a:p>
          <a:p>
            <a:r>
              <a:rPr lang="en-US" altLang="ko-KR" dirty="0"/>
              <a:t>https://onejuny.tistory.com/entry/JavaJsp-MVC-1-MVC-2-%EC%B0%A8%EC%9D%B4-%EB%B0%8F-%EC%9E%A5%EB%8B%A8%EC%A0%90</a:t>
            </a:r>
          </a:p>
          <a:p>
            <a:endParaRPr lang="en-US" altLang="ko-KR" dirty="0"/>
          </a:p>
          <a:p>
            <a:r>
              <a:rPr lang="en-US" altLang="ko-KR" dirty="0"/>
              <a:t>https://junkoon.tistory.com/13</a:t>
            </a:r>
          </a:p>
          <a:p>
            <a:endParaRPr lang="en-US" altLang="ko-KR" dirty="0"/>
          </a:p>
          <a:p>
            <a:r>
              <a:rPr lang="en-US" altLang="ko-KR" dirty="0"/>
              <a:t>https://velog.io/@gojaebeom/jsp-%ED%94%84%EB%A1%9C%EC%A0%9D%ED%8A%B8-%EB%A7%8C%EB%93%A4%EA%B8%B0-mvc1-mvc2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F77444-A6BD-4985-985E-B85551DD7350}" type="slidenum">
              <a:rPr lang="ko-KR" altLang="en-US" smtClean="0"/>
              <a:t>131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153932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참고 사이트 </a:t>
            </a:r>
            <a:endParaRPr lang="en-US" altLang="ko-KR"/>
          </a:p>
          <a:p>
            <a:r>
              <a:rPr lang="en-US" altLang="ko-KR"/>
              <a:t>https://onejuny.tistory.com/entry/JavaJsp-MVC-1-MVC-2-%EC%B0%A8%EC%9D%B4-%EB%B0%8F-%EC%9E%A5%EB%8B%A8%EC%A0%90</a:t>
            </a:r>
          </a:p>
          <a:p>
            <a:endParaRPr lang="en-US" altLang="ko-KR"/>
          </a:p>
          <a:p>
            <a:r>
              <a:rPr lang="en-US" altLang="ko-KR"/>
              <a:t>https://junkoon.tistory.com/13</a:t>
            </a:r>
          </a:p>
          <a:p>
            <a:endParaRPr lang="en-US" altLang="ko-KR"/>
          </a:p>
          <a:p>
            <a:r>
              <a:rPr lang="en-US" altLang="ko-KR"/>
              <a:t>https://velog.io/@gojaebeom/jsp-%ED%94%84%EB%A1%9C%EC%A0%9D%ED%8A%B8-%EB%A7%8C%EB%93%A4%EA%B8%B0-mvc1-mvc2</a:t>
            </a:r>
          </a:p>
          <a:p>
            <a:endParaRPr lang="ko-KR" altLang="en-US"/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F77444-A6BD-4985-985E-B85551DD7350}" type="slidenum">
              <a:rPr lang="ko-KR" altLang="en-US" smtClean="0"/>
              <a:t>132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80344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출처 </a:t>
            </a:r>
            <a:r>
              <a:rPr lang="en-US" altLang="ko-KR"/>
              <a:t>: https://m.blog.naver.com/PostView.naver?isHttpsRedirect=true&amp;blogId=youhr21&amp;logNo=221542836167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F77444-A6BD-4985-985E-B85551DD7350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86608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E344A0-AA20-403B-B262-2ACEA066A204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95215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E344A0-AA20-403B-B262-2ACEA066A204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66793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E344A0-AA20-403B-B262-2ACEA066A204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42155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E344A0-AA20-403B-B262-2ACEA066A204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52370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E344A0-AA20-403B-B262-2ACEA066A204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11129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E344A0-AA20-403B-B262-2ACEA066A204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71289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E344A0-AA20-403B-B262-2ACEA066A204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5417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063D1-2F91-468E-AED6-69E79FEBA2F7}" type="datetime1">
              <a:rPr lang="en-US" altLang="ko-KR" smtClean="0"/>
              <a:t>9/15/2021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1930B-0999-4DE4-83C5-1ADEAE61DE7A}" type="datetime1">
              <a:rPr lang="en-US" altLang="ko-KR" smtClean="0"/>
              <a:t>9/15/2021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C09DB-7F90-408E-ACCF-CA390F1F37C5}" type="datetime1">
              <a:rPr lang="en-US" altLang="ko-KR" smtClean="0"/>
              <a:t>9/15/2021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A9ABA-5BA0-4C8D-B75B-F60CCE3D3CCC}" type="datetime1">
              <a:rPr lang="en-US" altLang="ko-KR" smtClean="0"/>
              <a:t>9/15/2021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C712D-DFF4-4735-B9FF-61199971525A}" type="datetime1">
              <a:rPr lang="en-US" altLang="ko-KR" smtClean="0"/>
              <a:t>9/15/2021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CDEB4-869C-4C17-93D6-01CE92F9BD99}" type="datetime1">
              <a:rPr lang="en-US" altLang="ko-KR" smtClean="0"/>
              <a:t>9/15/2021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F708F-95C1-405E-81B6-2565E121CD6A}" type="datetime1">
              <a:rPr lang="en-US" altLang="ko-KR" smtClean="0"/>
              <a:t>9/15/2021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27AAC-4673-4745-8DA2-850BCB31D57E}" type="datetime1">
              <a:rPr lang="en-US" altLang="ko-KR" smtClean="0"/>
              <a:t>9/15/2021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E3B64-06D1-41DA-8B18-EE8B01F956AE}" type="datetime1">
              <a:rPr lang="en-US" altLang="ko-KR" smtClean="0"/>
              <a:t>9/15/2021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7178DC-C4B2-402D-B697-DC11FA8A760E}" type="datetime1">
              <a:rPr lang="en-US" altLang="ko-KR" smtClean="0"/>
              <a:t>9/15/2021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AE53D10E-D97A-4153-980A-12CC5F582434}" type="datetime1">
              <a:rPr lang="en-US" altLang="ko-KR" smtClean="0"/>
              <a:t>9/15/2021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CB6BF8-D6D6-4B81-8B16-8C0CF2B6D037}" type="datetime1">
              <a:rPr lang="en-US" altLang="ko-KR" smtClean="0"/>
              <a:t>9/15/2021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6.png"/><Relationship Id="rId5" Type="http://schemas.openxmlformats.org/officeDocument/2006/relationships/image" Target="../media/image135.png"/><Relationship Id="rId4" Type="http://schemas.openxmlformats.org/officeDocument/2006/relationships/image" Target="../media/image134.png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2.png"/><Relationship Id="rId4" Type="http://schemas.openxmlformats.org/officeDocument/2006/relationships/image" Target="../media/image141.png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hyperlink" Target="https://m.blog.naver.com/PostView.nhn?blogId=conyca&amp;logNo=220944171943&amp;proxyReferer=https://www.google.com/" TargetMode="Externa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4.png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7.png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ervlets.com/" TargetMode="External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4.png"/><Relationship Id="rId4" Type="http://schemas.openxmlformats.org/officeDocument/2006/relationships/image" Target="../media/image153.png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hyperlink" Target="http://jakarta.apache.org/" TargetMode="External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6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hyperlink" Target="http://java.sun.com/jsp/jstl/core" TargetMode="External"/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hyperlink" Target="http://IP:port/" TargetMode="Externa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4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0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9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3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6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emf"/><Relationship Id="rId7" Type="http://schemas.openxmlformats.org/officeDocument/2006/relationships/image" Target="../media/image97.emf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.xml"/><Relationship Id="rId5" Type="http://schemas.openxmlformats.org/officeDocument/2006/relationships/image" Target="../media/image96.emf"/><Relationship Id="rId4" Type="http://schemas.openxmlformats.org/officeDocument/2006/relationships/customXml" Target="../ink/ink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customXml" Target="../ink/ink7.xml"/><Relationship Id="rId3" Type="http://schemas.openxmlformats.org/officeDocument/2006/relationships/image" Target="../media/image98.png"/><Relationship Id="rId7" Type="http://schemas.openxmlformats.org/officeDocument/2006/relationships/image" Target="../media/image100.png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6.xml"/><Relationship Id="rId5" Type="http://schemas.openxmlformats.org/officeDocument/2006/relationships/image" Target="../media/image99.png"/><Relationship Id="rId4" Type="http://schemas.openxmlformats.org/officeDocument/2006/relationships/customXml" Target="../ink/ink5.xml"/><Relationship Id="rId9" Type="http://schemas.openxmlformats.org/officeDocument/2006/relationships/image" Target="../media/image101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tomcat.apache.org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2.pn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5.wmf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w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7.wmf"/><Relationship Id="rId4" Type="http://schemas.openxmlformats.org/officeDocument/2006/relationships/oleObject" Target="../embeddings/oleObject3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wmf"/><Relationship Id="rId2" Type="http://schemas.openxmlformats.org/officeDocument/2006/relationships/oleObject" Target="../embeddings/oleObject4.bin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9.wmf"/><Relationship Id="rId4" Type="http://schemas.openxmlformats.org/officeDocument/2006/relationships/oleObject" Target="../embeddings/oleObject5.bin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wmf"/><Relationship Id="rId2" Type="http://schemas.openxmlformats.org/officeDocument/2006/relationships/oleObject" Target="../embeddings/oleObject6.bin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1.wmf"/><Relationship Id="rId4" Type="http://schemas.openxmlformats.org/officeDocument/2006/relationships/oleObject" Target="../embeddings/oleObject7.bin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8CB257-F762-4687-9474-B7E3B1F4913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err="1"/>
              <a:t>Jsp</a:t>
            </a:r>
            <a:r>
              <a:rPr lang="en-US" altLang="ko-KR" dirty="0"/>
              <a:t> </a:t>
            </a:r>
            <a:r>
              <a:rPr lang="ko-KR" altLang="en-US" dirty="0"/>
              <a:t>기초 다지기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3C2CFAC-3780-48AC-8D39-C1CBED4137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이동준</a:t>
            </a:r>
          </a:p>
        </p:txBody>
      </p:sp>
    </p:spTree>
    <p:extLst>
      <p:ext uri="{BB962C8B-B14F-4D97-AF65-F5344CB8AC3E}">
        <p14:creationId xmlns:p14="http://schemas.microsoft.com/office/powerpoint/2010/main" val="32645264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직선 연결선 12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77008" y="1608763"/>
            <a:ext cx="53383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n-ea"/>
              </a:rPr>
              <a:t>3. </a:t>
            </a:r>
            <a:r>
              <a:rPr lang="ko-KR" altLang="en-US" sz="1200" dirty="0" err="1">
                <a:latin typeface="+mn-ea"/>
              </a:rPr>
              <a:t>이클립스</a:t>
            </a:r>
            <a:r>
              <a:rPr lang="ko-KR" altLang="en-US" sz="1200" dirty="0">
                <a:latin typeface="+mn-ea"/>
              </a:rPr>
              <a:t> 연동 </a:t>
            </a:r>
            <a:r>
              <a:rPr lang="en-US" altLang="ko-KR" sz="1200" dirty="0">
                <a:latin typeface="+mn-ea"/>
              </a:rPr>
              <a:t>: server</a:t>
            </a:r>
            <a:r>
              <a:rPr lang="ko-KR" altLang="en-US" sz="1200" dirty="0">
                <a:latin typeface="+mn-ea"/>
              </a:rPr>
              <a:t>탭 열기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118" y="1885762"/>
            <a:ext cx="4644422" cy="4179979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3218328" y="5780606"/>
            <a:ext cx="2322211" cy="28513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2895601" y="1993298"/>
            <a:ext cx="582707" cy="28513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631578" y="2912687"/>
            <a:ext cx="1846730" cy="28513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3063" y="1885762"/>
            <a:ext cx="3086100" cy="4200525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7302281" y="2249041"/>
            <a:ext cx="1348659" cy="74517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8261506" y="5550587"/>
            <a:ext cx="981106" cy="39301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/>
          <p:cNvCxnSpPr/>
          <p:nvPr/>
        </p:nvCxnSpPr>
        <p:spPr>
          <a:xfrm>
            <a:off x="5827059" y="3998259"/>
            <a:ext cx="1165412" cy="0"/>
          </a:xfrm>
          <a:prstGeom prst="straightConnector1">
            <a:avLst/>
          </a:prstGeom>
          <a:ln w="508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9E43EE18-EB19-4EE3-AE41-B0C2BBD7B992}"/>
              </a:ext>
            </a:extLst>
          </p:cNvPr>
          <p:cNvSpPr txBox="1"/>
          <p:nvPr/>
        </p:nvSpPr>
        <p:spPr>
          <a:xfrm>
            <a:off x="677008" y="515276"/>
            <a:ext cx="106767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err="1">
                <a:latin typeface="+mn-ea"/>
              </a:rPr>
              <a:t>톰캣</a:t>
            </a:r>
            <a:r>
              <a:rPr lang="ko-KR" altLang="en-US" sz="3200" dirty="0">
                <a:latin typeface="+mn-ea"/>
              </a:rPr>
              <a:t> 설치</a:t>
            </a:r>
            <a:endParaRPr lang="ko-KR" altLang="en-US" sz="32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765821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297" y="2208174"/>
            <a:ext cx="6384112" cy="308578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</a:rPr>
              <a:t>기본적인 </a:t>
            </a:r>
            <a:r>
              <a:rPr lang="en-US" altLang="ko-KR" sz="1600" b="1" dirty="0">
                <a:latin typeface="+mn-ea"/>
              </a:rPr>
              <a:t>SQL</a:t>
            </a:r>
            <a:r>
              <a:rPr lang="ko-KR" altLang="en-US" sz="1600" b="1" dirty="0">
                <a:latin typeface="+mn-ea"/>
              </a:rPr>
              <a:t>문 익히기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7008" y="1116906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100" dirty="0">
              <a:latin typeface="+mn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66915" y="1487032"/>
            <a:ext cx="26844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테이블 삭제</a:t>
            </a:r>
            <a:endParaRPr lang="en-US" altLang="ko-KR" sz="1100" dirty="0">
              <a:latin typeface="+mn-ea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766916" y="1748642"/>
            <a:ext cx="10038736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66915" y="1748642"/>
            <a:ext cx="100387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drop table </a:t>
            </a:r>
            <a:r>
              <a:rPr lang="ko-KR" altLang="en-US" sz="1100" dirty="0">
                <a:latin typeface="+mn-ea"/>
              </a:rPr>
              <a:t>테이블이름</a:t>
            </a:r>
            <a:endParaRPr lang="en-US" altLang="ko-KR" sz="1100" dirty="0">
              <a:latin typeface="+mn-ea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958746" y="3759103"/>
            <a:ext cx="2300829" cy="276937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901826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그림 35">
            <a:extLst>
              <a:ext uri="{FF2B5EF4-FFF2-40B4-BE49-F238E27FC236}">
                <a16:creationId xmlns:a16="http://schemas.microsoft.com/office/drawing/2014/main" id="{BEC3D398-DEBA-4193-8BC7-9892BC52A5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073" r="23953"/>
          <a:stretch/>
        </p:blipFill>
        <p:spPr>
          <a:xfrm>
            <a:off x="7476565" y="5052443"/>
            <a:ext cx="4454658" cy="167836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</a:rPr>
              <a:t>JDBC</a:t>
            </a:r>
            <a:r>
              <a:rPr lang="en-US" altLang="ko-KR" sz="1600" b="0" i="0" dirty="0">
                <a:solidFill>
                  <a:srgbClr val="222222"/>
                </a:solidFill>
                <a:effectLst/>
                <a:latin typeface="Apple SD Gothic Neo"/>
              </a:rPr>
              <a:t> </a:t>
            </a:r>
            <a:r>
              <a:rPr lang="en-US" altLang="ko-KR" sz="1600" b="1" dirty="0">
                <a:latin typeface="+mn-ea"/>
              </a:rPr>
              <a:t>(Java Database Connectivity) </a:t>
            </a:r>
            <a:r>
              <a:rPr lang="ko-KR" altLang="en-US" sz="1600" b="1" dirty="0">
                <a:latin typeface="+mn-ea"/>
              </a:rPr>
              <a:t>살펴보기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7008" y="1116906"/>
            <a:ext cx="10676792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JAVA </a:t>
            </a:r>
            <a:r>
              <a:rPr lang="ko-KR" altLang="en-US" sz="1100" dirty="0">
                <a:latin typeface="+mn-ea"/>
              </a:rPr>
              <a:t>프로그램에서 </a:t>
            </a:r>
            <a:r>
              <a:rPr lang="en-US" altLang="ko-KR" sz="1100" dirty="0">
                <a:latin typeface="+mn-ea"/>
              </a:rPr>
              <a:t>SQL</a:t>
            </a:r>
            <a:r>
              <a:rPr lang="ko-KR" altLang="en-US" sz="1100" dirty="0">
                <a:latin typeface="+mn-ea"/>
              </a:rPr>
              <a:t>문을 실행하여 데이터를 관리하기 위한</a:t>
            </a:r>
            <a:r>
              <a:rPr lang="en-US" altLang="ko-KR" sz="1100" dirty="0">
                <a:latin typeface="+mn-ea"/>
              </a:rPr>
              <a:t> JAVA API</a:t>
            </a:r>
            <a:r>
              <a:rPr lang="ko-KR" altLang="en-US" sz="1100" dirty="0">
                <a:latin typeface="+mn-ea"/>
              </a:rPr>
              <a:t>입니다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>
                <a:latin typeface="+mn-ea"/>
              </a:rPr>
              <a:t>JDBC</a:t>
            </a:r>
            <a:r>
              <a:rPr lang="ko-KR" altLang="en-US" sz="1100" dirty="0">
                <a:latin typeface="+mn-ea"/>
              </a:rPr>
              <a:t>의 특징은 다양한 데이터 베이스에 대해서 별도의 프로그램을 만들 필요 없이</a:t>
            </a:r>
            <a:r>
              <a:rPr lang="en-US" altLang="ko-KR" sz="1100" dirty="0">
                <a:latin typeface="+mn-ea"/>
              </a:rPr>
              <a:t>, </a:t>
            </a:r>
            <a:r>
              <a:rPr lang="ko-KR" altLang="en-US" sz="1200" b="1" dirty="0">
                <a:highlight>
                  <a:srgbClr val="FFFF00"/>
                </a:highlight>
                <a:latin typeface="+mn-ea"/>
              </a:rPr>
              <a:t>해당 데이터 베이스의 </a:t>
            </a:r>
            <a:r>
              <a:rPr lang="en-US" altLang="ko-KR" sz="1200" b="1" dirty="0">
                <a:highlight>
                  <a:srgbClr val="FFFF00"/>
                </a:highlight>
                <a:latin typeface="+mn-ea"/>
              </a:rPr>
              <a:t>JDBC</a:t>
            </a:r>
            <a:r>
              <a:rPr lang="ko-KR" altLang="en-US" sz="1200" b="1" dirty="0">
                <a:highlight>
                  <a:srgbClr val="FFFF00"/>
                </a:highlight>
                <a:latin typeface="+mn-ea"/>
              </a:rPr>
              <a:t>를 이용하면 하나의 프로그램으로 데이터 베이스를 관리할</a:t>
            </a:r>
            <a:r>
              <a:rPr lang="ko-KR" altLang="en-US" sz="1100" dirty="0">
                <a:latin typeface="+mn-ea"/>
              </a:rPr>
              <a:t> 수 있습니다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ko-KR" altLang="en-US" sz="1100" dirty="0">
                <a:latin typeface="+mn-ea"/>
              </a:rPr>
              <a:t>우리는 </a:t>
            </a:r>
            <a:r>
              <a:rPr lang="en-US" altLang="ko-KR" sz="1100" dirty="0">
                <a:latin typeface="+mn-ea"/>
              </a:rPr>
              <a:t>Oracle</a:t>
            </a:r>
            <a:r>
              <a:rPr lang="ko-KR" altLang="en-US" sz="1100" dirty="0">
                <a:latin typeface="+mn-ea"/>
              </a:rPr>
              <a:t>을</a:t>
            </a:r>
            <a:r>
              <a:rPr lang="en-US" altLang="ko-KR" sz="1100" dirty="0">
                <a:latin typeface="+mn-ea"/>
              </a:rPr>
              <a:t> </a:t>
            </a:r>
            <a:r>
              <a:rPr lang="ko-KR" altLang="en-US" sz="1100" dirty="0">
                <a:latin typeface="+mn-ea"/>
              </a:rPr>
              <a:t>사용하므로</a:t>
            </a:r>
            <a:r>
              <a:rPr lang="en-US" altLang="ko-KR" sz="1100" dirty="0">
                <a:latin typeface="+mn-ea"/>
              </a:rPr>
              <a:t>, Oracle</a:t>
            </a:r>
            <a:r>
              <a:rPr lang="ko-KR" altLang="en-US" sz="1100" dirty="0">
                <a:latin typeface="+mn-ea"/>
              </a:rPr>
              <a:t>용 </a:t>
            </a:r>
            <a:r>
              <a:rPr lang="en-US" altLang="ko-KR" sz="1100" dirty="0">
                <a:latin typeface="+mn-ea"/>
              </a:rPr>
              <a:t>JDBC</a:t>
            </a:r>
            <a:r>
              <a:rPr lang="ko-KR" altLang="en-US" sz="1100" dirty="0">
                <a:latin typeface="+mn-ea"/>
              </a:rPr>
              <a:t>를 사용하며</a:t>
            </a:r>
            <a:r>
              <a:rPr lang="en-US" altLang="ko-KR" sz="1100" dirty="0">
                <a:latin typeface="+mn-ea"/>
              </a:rPr>
              <a:t>, </a:t>
            </a:r>
            <a:r>
              <a:rPr lang="ko-KR" altLang="en-US" sz="1100" dirty="0">
                <a:latin typeface="+mn-ea"/>
              </a:rPr>
              <a:t>이것은 </a:t>
            </a:r>
            <a:r>
              <a:rPr lang="ko-KR" altLang="en-US" sz="1100" dirty="0" err="1">
                <a:latin typeface="+mn-ea"/>
              </a:rPr>
              <a:t>오라클을</a:t>
            </a:r>
            <a:r>
              <a:rPr lang="ko-KR" altLang="en-US" sz="1100" dirty="0">
                <a:latin typeface="+mn-ea"/>
              </a:rPr>
              <a:t> 설치하면 자동으로 설치 되고</a:t>
            </a:r>
            <a:r>
              <a:rPr lang="en-US" altLang="ko-KR" sz="1100" dirty="0">
                <a:latin typeface="+mn-ea"/>
              </a:rPr>
              <a:t>, </a:t>
            </a:r>
            <a:r>
              <a:rPr lang="ko-KR" altLang="en-US" sz="1100" dirty="0">
                <a:latin typeface="+mn-ea"/>
              </a:rPr>
              <a:t>이클립스에서 해당 클래스 파일을 복사하면 됩니다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>
                <a:latin typeface="+mn-ea"/>
              </a:rPr>
              <a:t>(</a:t>
            </a:r>
            <a:r>
              <a:rPr lang="ko-KR" altLang="en-US" sz="1100" dirty="0">
                <a:latin typeface="+mn-ea"/>
              </a:rPr>
              <a:t>각</a:t>
            </a:r>
            <a:r>
              <a:rPr lang="en-US" altLang="ko-KR" sz="1100" dirty="0">
                <a:latin typeface="+mn-ea"/>
              </a:rPr>
              <a:t> </a:t>
            </a:r>
            <a:r>
              <a:rPr lang="en-US" altLang="ko-KR" sz="1100" dirty="0" err="1">
                <a:latin typeface="+mn-ea"/>
              </a:rPr>
              <a:t>db</a:t>
            </a:r>
            <a:r>
              <a:rPr lang="ko-KR" altLang="en-US" sz="1100" dirty="0">
                <a:latin typeface="+mn-ea"/>
              </a:rPr>
              <a:t>별로 </a:t>
            </a:r>
            <a:r>
              <a:rPr lang="en-US" altLang="ko-KR" sz="1100" dirty="0" err="1">
                <a:latin typeface="+mn-ea"/>
              </a:rPr>
              <a:t>jdbc</a:t>
            </a:r>
            <a:r>
              <a:rPr lang="ko-KR" altLang="en-US" sz="1100" dirty="0">
                <a:latin typeface="+mn-ea"/>
              </a:rPr>
              <a:t>를 제공하고 있고</a:t>
            </a:r>
            <a:r>
              <a:rPr lang="en-US" altLang="ko-KR" sz="1100" dirty="0">
                <a:latin typeface="+mn-ea"/>
              </a:rPr>
              <a:t>, </a:t>
            </a:r>
            <a:r>
              <a:rPr lang="en-US" altLang="ko-KR" sz="1100" dirty="0" err="1">
                <a:latin typeface="+mn-ea"/>
              </a:rPr>
              <a:t>mysql</a:t>
            </a:r>
            <a:r>
              <a:rPr lang="en-US" altLang="ko-KR" sz="1100" dirty="0">
                <a:latin typeface="+mn-ea"/>
              </a:rPr>
              <a:t> </a:t>
            </a:r>
            <a:r>
              <a:rPr lang="ko-KR" altLang="en-US" sz="1100" dirty="0">
                <a:latin typeface="+mn-ea"/>
              </a:rPr>
              <a:t>역시 제공된 </a:t>
            </a:r>
            <a:r>
              <a:rPr lang="en-US" altLang="ko-KR" sz="1100" dirty="0" err="1">
                <a:latin typeface="+mn-ea"/>
              </a:rPr>
              <a:t>jdbc</a:t>
            </a:r>
            <a:r>
              <a:rPr lang="ko-KR" altLang="en-US" sz="1100" dirty="0">
                <a:latin typeface="+mn-ea"/>
              </a:rPr>
              <a:t>를 쓴 것입니다</a:t>
            </a:r>
            <a:r>
              <a:rPr lang="en-US" altLang="ko-KR" sz="1100" dirty="0">
                <a:latin typeface="+mn-ea"/>
              </a:rPr>
              <a:t>.)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892164" y="2353928"/>
            <a:ext cx="9793768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2164" y="2092318"/>
            <a:ext cx="97937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>
                <a:latin typeface="+mn-ea"/>
              </a:rPr>
              <a:t>오라클</a:t>
            </a:r>
            <a:r>
              <a:rPr lang="ko-KR" altLang="en-US" sz="1100" dirty="0">
                <a:latin typeface="+mn-ea"/>
              </a:rPr>
              <a:t> 드라이버를 사용하기 위한 </a:t>
            </a:r>
            <a:r>
              <a:rPr lang="en-US" altLang="ko-KR" sz="1100" dirty="0">
                <a:latin typeface="+mn-ea"/>
              </a:rPr>
              <a:t>ojdbc6_g.jar </a:t>
            </a:r>
            <a:r>
              <a:rPr lang="ko-KR" altLang="en-US" sz="1100" dirty="0">
                <a:latin typeface="+mn-ea"/>
              </a:rPr>
              <a:t>파일 복사</a:t>
            </a:r>
            <a:endParaRPr lang="en-US" altLang="ko-KR" sz="1100" dirty="0">
              <a:latin typeface="+mn-e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92164" y="2384531"/>
            <a:ext cx="97937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>
                <a:latin typeface="+mn-ea"/>
              </a:rPr>
              <a:t>이클립스</a:t>
            </a:r>
            <a:r>
              <a:rPr lang="ko-KR" altLang="en-US" sz="1100" dirty="0">
                <a:latin typeface="+mn-ea"/>
              </a:rPr>
              <a:t> 설정되어 있는 </a:t>
            </a:r>
            <a:r>
              <a:rPr lang="en-US" altLang="ko-KR" sz="1100" dirty="0">
                <a:latin typeface="+mn-ea"/>
              </a:rPr>
              <a:t>JAVA</a:t>
            </a:r>
            <a:r>
              <a:rPr lang="ko-KR" altLang="en-US" sz="1100" dirty="0">
                <a:latin typeface="+mn-ea"/>
              </a:rPr>
              <a:t>클래스 패스 </a:t>
            </a:r>
            <a:r>
              <a:rPr lang="en-US" altLang="ko-KR" sz="1100" dirty="0">
                <a:latin typeface="+mn-ea"/>
              </a:rPr>
              <a:t>: C:\Program Files\Java\jdk1.8.0_211\</a:t>
            </a:r>
            <a:r>
              <a:rPr lang="en-US" altLang="ko-KR" sz="1100" dirty="0" err="1">
                <a:latin typeface="+mn-ea"/>
              </a:rPr>
              <a:t>jre</a:t>
            </a:r>
            <a:r>
              <a:rPr lang="en-US" altLang="ko-KR" sz="1100" dirty="0">
                <a:latin typeface="+mn-ea"/>
              </a:rPr>
              <a:t>\lib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92164" y="5113205"/>
            <a:ext cx="65844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>
                <a:latin typeface="+mn-ea"/>
              </a:rPr>
              <a:t>오라클</a:t>
            </a:r>
            <a:r>
              <a:rPr lang="ko-KR" altLang="en-US" sz="1100" dirty="0">
                <a:latin typeface="+mn-ea"/>
              </a:rPr>
              <a:t> </a:t>
            </a:r>
            <a:r>
              <a:rPr lang="en-US" altLang="ko-KR" sz="1100" dirty="0">
                <a:latin typeface="+mn-ea"/>
              </a:rPr>
              <a:t>JDBC </a:t>
            </a:r>
            <a:r>
              <a:rPr lang="ko-KR" altLang="en-US" sz="1100" dirty="0">
                <a:latin typeface="+mn-ea"/>
              </a:rPr>
              <a:t>클래스 패스 </a:t>
            </a:r>
            <a:r>
              <a:rPr lang="en-US" altLang="ko-KR" sz="1100" dirty="0">
                <a:latin typeface="+mn-ea"/>
              </a:rPr>
              <a:t>: C:\oraclexe\app\oracle\product\11.2.0\server\jdbc\lib\ojdbc6_g.jar</a:t>
            </a: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9503" y="5374815"/>
            <a:ext cx="3454977" cy="1168977"/>
          </a:xfrm>
          <a:prstGeom prst="rect">
            <a:avLst/>
          </a:prstGeom>
        </p:spPr>
      </p:pic>
      <p:cxnSp>
        <p:nvCxnSpPr>
          <p:cNvPr id="21" name="직선 화살표 연결선 20"/>
          <p:cNvCxnSpPr/>
          <p:nvPr/>
        </p:nvCxnSpPr>
        <p:spPr>
          <a:xfrm flipV="1">
            <a:off x="3146612" y="5760577"/>
            <a:ext cx="4930588" cy="5957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4511410" y="5677020"/>
            <a:ext cx="16537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+mn-ea"/>
              </a:rPr>
              <a:t>ojdbc6_g.jar </a:t>
            </a:r>
            <a:r>
              <a:rPr lang="ko-KR" altLang="en-US" sz="1100" dirty="0">
                <a:latin typeface="+mn-ea"/>
              </a:rPr>
              <a:t>파일 복사</a:t>
            </a:r>
            <a:endParaRPr lang="en-US" altLang="ko-KR" sz="1100" dirty="0">
              <a:latin typeface="+mn-ea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8318432" y="5998298"/>
            <a:ext cx="2680449" cy="12720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342A4EE-0B8C-4139-8D23-75276B82B421}"/>
              </a:ext>
            </a:extLst>
          </p:cNvPr>
          <p:cNvSpPr/>
          <p:nvPr/>
        </p:nvSpPr>
        <p:spPr>
          <a:xfrm>
            <a:off x="6419740" y="138545"/>
            <a:ext cx="1056826" cy="9304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JAVA</a:t>
            </a:r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B0C4F73-BCD5-4810-889D-DEC600D9DC65}"/>
              </a:ext>
            </a:extLst>
          </p:cNvPr>
          <p:cNvSpPr/>
          <p:nvPr/>
        </p:nvSpPr>
        <p:spPr>
          <a:xfrm>
            <a:off x="8170517" y="138545"/>
            <a:ext cx="1432503" cy="93042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JDBC</a:t>
            </a:r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8C5F207-0100-42B7-AC57-02AF0A35781F}"/>
              </a:ext>
            </a:extLst>
          </p:cNvPr>
          <p:cNvSpPr/>
          <p:nvPr/>
        </p:nvSpPr>
        <p:spPr>
          <a:xfrm>
            <a:off x="10360857" y="153509"/>
            <a:ext cx="1056826" cy="9304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DB</a:t>
            </a:r>
            <a:endParaRPr lang="ko-KR" altLang="en-US" dirty="0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598EC449-06E6-4B06-A5A8-06F58DF5BFCD}"/>
              </a:ext>
            </a:extLst>
          </p:cNvPr>
          <p:cNvCxnSpPr/>
          <p:nvPr/>
        </p:nvCxnSpPr>
        <p:spPr>
          <a:xfrm>
            <a:off x="7592291" y="314494"/>
            <a:ext cx="48490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FBA6561-399A-40CF-AEA3-76E2C651338D}"/>
              </a:ext>
            </a:extLst>
          </p:cNvPr>
          <p:cNvCxnSpPr/>
          <p:nvPr/>
        </p:nvCxnSpPr>
        <p:spPr>
          <a:xfrm flipH="1">
            <a:off x="7647709" y="760205"/>
            <a:ext cx="42949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99F5AD28-FE2D-44A8-B18D-07CA884B3B80}"/>
              </a:ext>
            </a:extLst>
          </p:cNvPr>
          <p:cNvCxnSpPr/>
          <p:nvPr/>
        </p:nvCxnSpPr>
        <p:spPr>
          <a:xfrm>
            <a:off x="9712036" y="314494"/>
            <a:ext cx="46290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6B3E04EC-60CC-4B1B-9299-A95A88993700}"/>
              </a:ext>
            </a:extLst>
          </p:cNvPr>
          <p:cNvCxnSpPr/>
          <p:nvPr/>
        </p:nvCxnSpPr>
        <p:spPr>
          <a:xfrm flipH="1">
            <a:off x="9672295" y="760205"/>
            <a:ext cx="57192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그림 29">
            <a:extLst>
              <a:ext uri="{FF2B5EF4-FFF2-40B4-BE49-F238E27FC236}">
                <a16:creationId xmlns:a16="http://schemas.microsoft.com/office/drawing/2014/main" id="{87205A6A-F7EB-43FD-8A77-23801CC3E0B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693" r="32537"/>
          <a:stretch/>
        </p:blipFill>
        <p:spPr>
          <a:xfrm>
            <a:off x="7220689" y="2451504"/>
            <a:ext cx="3555728" cy="1845960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5C919263-6FF7-4879-AF2F-E9175ABEA18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65" t="830" r="11565" b="47383"/>
          <a:stretch/>
        </p:blipFill>
        <p:spPr>
          <a:xfrm>
            <a:off x="997475" y="2676744"/>
            <a:ext cx="5571003" cy="2050700"/>
          </a:xfrm>
          <a:prstGeom prst="rect">
            <a:avLst/>
          </a:prstGeom>
        </p:spPr>
      </p:pic>
      <p:cxnSp>
        <p:nvCxnSpPr>
          <p:cNvPr id="16" name="직선 화살표 연결선 15"/>
          <p:cNvCxnSpPr>
            <a:cxnSpLocks/>
          </p:cNvCxnSpPr>
          <p:nvPr/>
        </p:nvCxnSpPr>
        <p:spPr>
          <a:xfrm flipV="1">
            <a:off x="6391958" y="3549515"/>
            <a:ext cx="1685242" cy="3542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BDEDA1A8-6178-4CB8-A70F-1D494ACBE15B}"/>
              </a:ext>
            </a:extLst>
          </p:cNvPr>
          <p:cNvSpPr txBox="1"/>
          <p:nvPr/>
        </p:nvSpPr>
        <p:spPr>
          <a:xfrm>
            <a:off x="8845440" y="5677020"/>
            <a:ext cx="16537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latin typeface="+mn-ea"/>
              </a:rPr>
              <a:t>붙여넣기</a:t>
            </a:r>
            <a:endParaRPr lang="en-US" altLang="ko-KR" sz="1100" dirty="0">
              <a:latin typeface="+mn-ea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A7053628-6AED-4DF7-8C6B-9963E20ECEB2}"/>
              </a:ext>
            </a:extLst>
          </p:cNvPr>
          <p:cNvSpPr/>
          <p:nvPr/>
        </p:nvSpPr>
        <p:spPr>
          <a:xfrm>
            <a:off x="10319292" y="5305540"/>
            <a:ext cx="325076" cy="23736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8267F7C-1073-4DBD-8D01-797085E6C1AF}"/>
              </a:ext>
            </a:extLst>
          </p:cNvPr>
          <p:cNvSpPr txBox="1"/>
          <p:nvPr/>
        </p:nvSpPr>
        <p:spPr>
          <a:xfrm>
            <a:off x="10062415" y="5037921"/>
            <a:ext cx="16537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latin typeface="+mn-ea"/>
              </a:rPr>
              <a:t>외부 라이브러리</a:t>
            </a:r>
            <a:endParaRPr lang="en-US" altLang="ko-KR" sz="1100" dirty="0">
              <a:latin typeface="+mn-ea"/>
            </a:endParaRPr>
          </a:p>
        </p:txBody>
      </p:sp>
      <p:sp>
        <p:nvSpPr>
          <p:cNvPr id="40" name="폭발: 8pt 39">
            <a:extLst>
              <a:ext uri="{FF2B5EF4-FFF2-40B4-BE49-F238E27FC236}">
                <a16:creationId xmlns:a16="http://schemas.microsoft.com/office/drawing/2014/main" id="{26932AF3-43FD-4E31-8FB2-52228B4B2D5D}"/>
              </a:ext>
            </a:extLst>
          </p:cNvPr>
          <p:cNvSpPr/>
          <p:nvPr/>
        </p:nvSpPr>
        <p:spPr>
          <a:xfrm>
            <a:off x="8228385" y="4073481"/>
            <a:ext cx="2951018" cy="1095245"/>
          </a:xfrm>
          <a:prstGeom prst="irregularSeal1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JDBC </a:t>
            </a:r>
            <a:r>
              <a:rPr lang="ko-KR" altLang="en-US" sz="1400" dirty="0"/>
              <a:t>사전 세팅 완료</a:t>
            </a:r>
          </a:p>
        </p:txBody>
      </p:sp>
    </p:spTree>
    <p:extLst>
      <p:ext uri="{BB962C8B-B14F-4D97-AF65-F5344CB8AC3E}">
        <p14:creationId xmlns:p14="http://schemas.microsoft.com/office/powerpoint/2010/main" val="391199999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</a:rPr>
              <a:t>JDBC </a:t>
            </a:r>
            <a:r>
              <a:rPr lang="ko-KR" altLang="en-US" sz="1600" b="1" dirty="0">
                <a:latin typeface="+mn-ea"/>
              </a:rPr>
              <a:t>살펴보기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892164" y="1627785"/>
            <a:ext cx="9793768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2164" y="1366175"/>
            <a:ext cx="97937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데이터 베이스 연결 순서</a:t>
            </a:r>
            <a:endParaRPr lang="en-US" altLang="ko-KR" sz="1100" dirty="0">
              <a:latin typeface="+mn-ea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281955" y="2088773"/>
            <a:ext cx="2859741" cy="5827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JDBC </a:t>
            </a:r>
            <a:r>
              <a:rPr lang="ko-KR" altLang="en-US" dirty="0"/>
              <a:t>드라이버 로드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1281955" y="3137746"/>
            <a:ext cx="2859741" cy="5827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데이터베이스 연결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1281954" y="4186719"/>
            <a:ext cx="2859741" cy="5827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SQL</a:t>
            </a:r>
            <a:r>
              <a:rPr lang="ko-KR" altLang="en-US" dirty="0"/>
              <a:t>문 실행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1281954" y="5235692"/>
            <a:ext cx="2859741" cy="5827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데이터베이스 연결 해제</a:t>
            </a:r>
          </a:p>
        </p:txBody>
      </p:sp>
      <p:cxnSp>
        <p:nvCxnSpPr>
          <p:cNvPr id="9" name="직선 화살표 연결선 8"/>
          <p:cNvCxnSpPr>
            <a:stCxn id="4" idx="2"/>
            <a:endCxn id="20" idx="0"/>
          </p:cNvCxnSpPr>
          <p:nvPr/>
        </p:nvCxnSpPr>
        <p:spPr>
          <a:xfrm>
            <a:off x="2711826" y="2671479"/>
            <a:ext cx="0" cy="4662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/>
          <p:nvPr/>
        </p:nvCxnSpPr>
        <p:spPr>
          <a:xfrm>
            <a:off x="2720787" y="3720452"/>
            <a:ext cx="0" cy="4662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>
            <a:off x="2720787" y="4769425"/>
            <a:ext cx="0" cy="4662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>
            <a:off x="4285133" y="2088773"/>
            <a:ext cx="2043952" cy="5827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DriverManager</a:t>
            </a:r>
            <a:endParaRPr lang="ko-KR" altLang="en-US" dirty="0"/>
          </a:p>
        </p:txBody>
      </p:sp>
      <p:sp>
        <p:nvSpPr>
          <p:cNvPr id="29" name="직사각형 28"/>
          <p:cNvSpPr/>
          <p:nvPr/>
        </p:nvSpPr>
        <p:spPr>
          <a:xfrm>
            <a:off x="4285132" y="3137746"/>
            <a:ext cx="2043953" cy="5827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Connection</a:t>
            </a:r>
            <a:endParaRPr lang="ko-KR" altLang="en-US" dirty="0"/>
          </a:p>
        </p:txBody>
      </p:sp>
      <p:sp>
        <p:nvSpPr>
          <p:cNvPr id="30" name="직사각형 29"/>
          <p:cNvSpPr/>
          <p:nvPr/>
        </p:nvSpPr>
        <p:spPr>
          <a:xfrm>
            <a:off x="4285132" y="4186719"/>
            <a:ext cx="2043954" cy="5827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Statement</a:t>
            </a:r>
            <a:endParaRPr lang="ko-KR" altLang="en-US" dirty="0"/>
          </a:p>
        </p:txBody>
      </p:sp>
      <p:sp>
        <p:nvSpPr>
          <p:cNvPr id="31" name="직사각형 30"/>
          <p:cNvSpPr/>
          <p:nvPr/>
        </p:nvSpPr>
        <p:spPr>
          <a:xfrm>
            <a:off x="4285132" y="5235692"/>
            <a:ext cx="2043954" cy="5827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ResultSet</a:t>
            </a:r>
            <a:endParaRPr lang="ko-KR" altLang="en-US" dirty="0"/>
          </a:p>
        </p:txBody>
      </p:sp>
      <p:cxnSp>
        <p:nvCxnSpPr>
          <p:cNvPr id="32" name="직선 화살표 연결선 31"/>
          <p:cNvCxnSpPr>
            <a:stCxn id="28" idx="2"/>
            <a:endCxn id="29" idx="0"/>
          </p:cNvCxnSpPr>
          <p:nvPr/>
        </p:nvCxnSpPr>
        <p:spPr>
          <a:xfrm>
            <a:off x="5307109" y="2671479"/>
            <a:ext cx="0" cy="4662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/>
          <p:cNvCxnSpPr/>
          <p:nvPr/>
        </p:nvCxnSpPr>
        <p:spPr>
          <a:xfrm>
            <a:off x="5723964" y="3720452"/>
            <a:ext cx="0" cy="4662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/>
          <p:nvPr/>
        </p:nvCxnSpPr>
        <p:spPr>
          <a:xfrm>
            <a:off x="5723964" y="4769425"/>
            <a:ext cx="0" cy="4662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6329084" y="4262628"/>
            <a:ext cx="44196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err="1">
                <a:latin typeface="+mn-ea"/>
              </a:rPr>
              <a:t>connection.createStatement</a:t>
            </a:r>
            <a:r>
              <a:rPr lang="en-US" altLang="ko-KR" sz="1100" dirty="0">
                <a:latin typeface="+mn-ea"/>
              </a:rPr>
              <a:t>();</a:t>
            </a:r>
          </a:p>
          <a:p>
            <a:r>
              <a:rPr lang="en-US" altLang="ko-KR" sz="1100" dirty="0">
                <a:latin typeface="+mn-ea"/>
              </a:rPr>
              <a:t> : Statement</a:t>
            </a:r>
            <a:r>
              <a:rPr lang="ko-KR" altLang="en-US" sz="1100" dirty="0">
                <a:latin typeface="+mn-ea"/>
              </a:rPr>
              <a:t>객체를 통해 </a:t>
            </a:r>
            <a:r>
              <a:rPr lang="en-US" altLang="ko-KR" sz="1100" dirty="0">
                <a:latin typeface="+mn-ea"/>
              </a:rPr>
              <a:t>SQL</a:t>
            </a:r>
            <a:r>
              <a:rPr lang="ko-KR" altLang="en-US" sz="1100" dirty="0">
                <a:latin typeface="+mn-ea"/>
              </a:rPr>
              <a:t>문이 실행 됩니다</a:t>
            </a:r>
            <a:r>
              <a:rPr lang="en-US" altLang="ko-KR" sz="1100" dirty="0">
                <a:latin typeface="+mn-ea"/>
              </a:rPr>
              <a:t>.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6329084" y="5311601"/>
            <a:ext cx="44196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err="1">
                <a:latin typeface="+mn-ea"/>
              </a:rPr>
              <a:t>statement.executeQuery</a:t>
            </a:r>
            <a:r>
              <a:rPr lang="en-US" altLang="ko-KR" sz="1100" dirty="0">
                <a:latin typeface="+mn-ea"/>
              </a:rPr>
              <a:t>(), </a:t>
            </a:r>
            <a:r>
              <a:rPr lang="en-US" altLang="ko-KR" sz="1100" dirty="0" err="1">
                <a:latin typeface="+mn-ea"/>
              </a:rPr>
              <a:t>statement.executeUpdate</a:t>
            </a:r>
            <a:r>
              <a:rPr lang="en-US" altLang="ko-KR" sz="1100" dirty="0">
                <a:latin typeface="+mn-ea"/>
              </a:rPr>
              <a:t>()</a:t>
            </a:r>
          </a:p>
          <a:p>
            <a:r>
              <a:rPr lang="en-US" altLang="ko-KR" sz="1100" dirty="0">
                <a:latin typeface="+mn-ea"/>
              </a:rPr>
              <a:t> : SQL</a:t>
            </a:r>
            <a:r>
              <a:rPr lang="ko-KR" altLang="en-US" sz="1100" dirty="0">
                <a:latin typeface="+mn-ea"/>
              </a:rPr>
              <a:t>문의 결과값을 </a:t>
            </a:r>
            <a:r>
              <a:rPr lang="en-US" altLang="ko-KR" sz="1100" dirty="0" err="1">
                <a:latin typeface="+mn-ea"/>
              </a:rPr>
              <a:t>ResultSet</a:t>
            </a:r>
            <a:r>
              <a:rPr lang="ko-KR" altLang="en-US" sz="1100" dirty="0">
                <a:latin typeface="+mn-ea"/>
              </a:rPr>
              <a:t>객체로 받습니다</a:t>
            </a:r>
            <a:r>
              <a:rPr lang="en-US" altLang="ko-KR" sz="1100" dirty="0">
                <a:latin typeface="+mn-ea"/>
              </a:rPr>
              <a:t>.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6329085" y="2162782"/>
            <a:ext cx="44196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err="1">
                <a:latin typeface="+mn-ea"/>
              </a:rPr>
              <a:t>Class.forName</a:t>
            </a:r>
            <a:r>
              <a:rPr lang="en-US" altLang="ko-KR" sz="1100" dirty="0">
                <a:latin typeface="+mn-ea"/>
              </a:rPr>
              <a:t>(“</a:t>
            </a:r>
            <a:r>
              <a:rPr lang="en-US" altLang="ko-KR" sz="1100" dirty="0" err="1">
                <a:latin typeface="+mn-ea"/>
              </a:rPr>
              <a:t>oracle.jdbc.driver.OracleDriver</a:t>
            </a:r>
            <a:r>
              <a:rPr lang="en-US" altLang="ko-KR" sz="1100" dirty="0">
                <a:latin typeface="+mn-ea"/>
              </a:rPr>
              <a:t>”);</a:t>
            </a:r>
          </a:p>
          <a:p>
            <a:r>
              <a:rPr lang="ko-KR" altLang="en-US" sz="1100" dirty="0">
                <a:latin typeface="+mn-ea"/>
              </a:rPr>
              <a:t> </a:t>
            </a:r>
            <a:r>
              <a:rPr lang="en-US" altLang="ko-KR" sz="1100" dirty="0">
                <a:latin typeface="+mn-ea"/>
              </a:rPr>
              <a:t>: </a:t>
            </a:r>
            <a:r>
              <a:rPr lang="ko-KR" altLang="en-US" sz="1100" dirty="0">
                <a:latin typeface="+mn-ea"/>
              </a:rPr>
              <a:t>메모리에 </a:t>
            </a:r>
            <a:r>
              <a:rPr lang="en-US" altLang="ko-KR" sz="1100" dirty="0" err="1">
                <a:latin typeface="+mn-ea"/>
              </a:rPr>
              <a:t>OracleDriver</a:t>
            </a:r>
            <a:r>
              <a:rPr lang="ko-KR" altLang="en-US" sz="1100" dirty="0">
                <a:latin typeface="+mn-ea"/>
              </a:rPr>
              <a:t>가 로드 됩니다</a:t>
            </a:r>
            <a:r>
              <a:rPr lang="en-US" altLang="ko-KR" sz="1100" dirty="0">
                <a:latin typeface="+mn-ea"/>
              </a:rPr>
              <a:t>.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6329084" y="3210901"/>
            <a:ext cx="44196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err="1">
                <a:latin typeface="+mn-ea"/>
              </a:rPr>
              <a:t>DriverManager.getConnection</a:t>
            </a:r>
            <a:r>
              <a:rPr lang="en-US" altLang="ko-KR" sz="1100" dirty="0">
                <a:latin typeface="+mn-ea"/>
              </a:rPr>
              <a:t>(JDBC URL, </a:t>
            </a:r>
            <a:r>
              <a:rPr lang="ko-KR" altLang="en-US" sz="1100" dirty="0">
                <a:latin typeface="+mn-ea"/>
              </a:rPr>
              <a:t>계정아이디</a:t>
            </a:r>
            <a:r>
              <a:rPr lang="en-US" altLang="ko-KR" sz="1100" dirty="0">
                <a:latin typeface="+mn-ea"/>
              </a:rPr>
              <a:t>, </a:t>
            </a:r>
            <a:r>
              <a:rPr lang="ko-KR" altLang="en-US" sz="1100" dirty="0">
                <a:latin typeface="+mn-ea"/>
              </a:rPr>
              <a:t>비밀번호</a:t>
            </a:r>
            <a:r>
              <a:rPr lang="en-US" altLang="ko-KR" sz="1100" dirty="0">
                <a:latin typeface="+mn-ea"/>
              </a:rPr>
              <a:t>);</a:t>
            </a:r>
          </a:p>
          <a:p>
            <a:r>
              <a:rPr lang="en-US" altLang="ko-KR" sz="1100" dirty="0">
                <a:latin typeface="+mn-ea"/>
              </a:rPr>
              <a:t> : Connection</a:t>
            </a:r>
            <a:r>
              <a:rPr lang="ko-KR" altLang="en-US" sz="1100" dirty="0">
                <a:latin typeface="+mn-ea"/>
              </a:rPr>
              <a:t>객체 생성 합니다</a:t>
            </a:r>
            <a:r>
              <a:rPr lang="en-US" altLang="ko-KR" sz="1100" dirty="0"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5471638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</a:rPr>
              <a:t>Statement</a:t>
            </a:r>
            <a:r>
              <a:rPr lang="ko-KR" altLang="en-US" sz="1600" b="1" dirty="0">
                <a:latin typeface="+mn-ea"/>
              </a:rPr>
              <a:t>객체 살펴보기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1640544" y="2147647"/>
            <a:ext cx="2017057" cy="5827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&lt;interface&gt;</a:t>
            </a:r>
          </a:p>
          <a:p>
            <a:pPr algn="ctr"/>
            <a:r>
              <a:rPr lang="en-US" altLang="ko-KR" dirty="0"/>
              <a:t>Statement</a:t>
            </a:r>
          </a:p>
        </p:txBody>
      </p:sp>
      <p:sp>
        <p:nvSpPr>
          <p:cNvPr id="40" name="직사각형 39"/>
          <p:cNvSpPr/>
          <p:nvPr/>
        </p:nvSpPr>
        <p:spPr>
          <a:xfrm>
            <a:off x="4114802" y="1304964"/>
            <a:ext cx="2017057" cy="5827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err="1"/>
              <a:t>executeQuery</a:t>
            </a:r>
            <a:r>
              <a:rPr lang="en-US" altLang="ko-KR" sz="1600" dirty="0"/>
              <a:t>()</a:t>
            </a:r>
            <a:endParaRPr lang="en-US" altLang="ko-KR" sz="2400" dirty="0"/>
          </a:p>
        </p:txBody>
      </p:sp>
      <p:sp>
        <p:nvSpPr>
          <p:cNvPr id="41" name="직사각형 40"/>
          <p:cNvSpPr/>
          <p:nvPr/>
        </p:nvSpPr>
        <p:spPr>
          <a:xfrm>
            <a:off x="4114802" y="3021706"/>
            <a:ext cx="2017057" cy="5827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err="1"/>
              <a:t>executeUpdate</a:t>
            </a:r>
            <a:r>
              <a:rPr lang="en-US" altLang="ko-KR" sz="1600" dirty="0"/>
              <a:t>()</a:t>
            </a:r>
          </a:p>
        </p:txBody>
      </p:sp>
      <p:cxnSp>
        <p:nvCxnSpPr>
          <p:cNvPr id="10" name="직선 화살표 연결선 9"/>
          <p:cNvCxnSpPr>
            <a:stCxn id="39" idx="3"/>
          </p:cNvCxnSpPr>
          <p:nvPr/>
        </p:nvCxnSpPr>
        <p:spPr>
          <a:xfrm flipV="1">
            <a:off x="3657601" y="1887670"/>
            <a:ext cx="457201" cy="5513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/>
          <p:cNvCxnSpPr>
            <a:stCxn id="39" idx="3"/>
          </p:cNvCxnSpPr>
          <p:nvPr/>
        </p:nvCxnSpPr>
        <p:spPr>
          <a:xfrm>
            <a:off x="3657601" y="2439000"/>
            <a:ext cx="457201" cy="5827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6136341" y="1380873"/>
            <a:ext cx="44196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SQL</a:t>
            </a:r>
            <a:r>
              <a:rPr lang="ko-KR" altLang="en-US" sz="1100" dirty="0">
                <a:latin typeface="+mn-ea"/>
              </a:rPr>
              <a:t>문 실행 후 여러 개의 결과값 생기는 경우 사용 합니다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ko-KR" altLang="en-US" sz="1100" dirty="0">
                <a:latin typeface="+mn-ea"/>
              </a:rPr>
              <a:t>예</a:t>
            </a:r>
            <a:r>
              <a:rPr lang="en-US" altLang="ko-KR" sz="1100" dirty="0">
                <a:latin typeface="+mn-ea"/>
              </a:rPr>
              <a:t>) select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6131859" y="3097615"/>
            <a:ext cx="44196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SQL</a:t>
            </a:r>
            <a:r>
              <a:rPr lang="ko-KR" altLang="en-US" sz="1100" dirty="0">
                <a:latin typeface="+mn-ea"/>
              </a:rPr>
              <a:t>문 실행 후 테이블의 내용만 변경되는 경우 사용 합니다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ko-KR" altLang="en-US" sz="1100" dirty="0">
                <a:latin typeface="+mn-ea"/>
              </a:rPr>
              <a:t>예</a:t>
            </a:r>
            <a:r>
              <a:rPr lang="en-US" altLang="ko-KR" sz="1100" dirty="0">
                <a:latin typeface="+mn-ea"/>
              </a:rPr>
              <a:t>) insert, delete, update</a:t>
            </a:r>
          </a:p>
        </p:txBody>
      </p:sp>
      <p:cxnSp>
        <p:nvCxnSpPr>
          <p:cNvPr id="46" name="직선 연결선 45"/>
          <p:cNvCxnSpPr/>
          <p:nvPr/>
        </p:nvCxnSpPr>
        <p:spPr>
          <a:xfrm>
            <a:off x="892164" y="4241348"/>
            <a:ext cx="9793768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892164" y="3979738"/>
            <a:ext cx="97937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err="1">
                <a:latin typeface="+mn-ea"/>
              </a:rPr>
              <a:t>executeQuery</a:t>
            </a:r>
            <a:r>
              <a:rPr lang="en-US" altLang="ko-KR" sz="1100" dirty="0">
                <a:latin typeface="+mn-ea"/>
              </a:rPr>
              <a:t>() </a:t>
            </a:r>
            <a:r>
              <a:rPr lang="ko-KR" altLang="en-US" sz="1100" dirty="0">
                <a:latin typeface="+mn-ea"/>
              </a:rPr>
              <a:t>실행 후 반환 되는 레코드 셋</a:t>
            </a:r>
            <a:endParaRPr lang="en-US" altLang="ko-KR" sz="1100" dirty="0">
              <a:latin typeface="+mn-ea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1761050" y="4919063"/>
            <a:ext cx="2017057" cy="5827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err="1"/>
              <a:t>executeQuery</a:t>
            </a:r>
            <a:r>
              <a:rPr lang="en-US" altLang="ko-KR" sz="1600" dirty="0"/>
              <a:t>()</a:t>
            </a:r>
            <a:endParaRPr lang="en-US" altLang="ko-KR" sz="2400" dirty="0"/>
          </a:p>
        </p:txBody>
      </p:sp>
      <p:sp>
        <p:nvSpPr>
          <p:cNvPr id="50" name="직사각형 49"/>
          <p:cNvSpPr/>
          <p:nvPr/>
        </p:nvSpPr>
        <p:spPr>
          <a:xfrm>
            <a:off x="4369778" y="4919063"/>
            <a:ext cx="2017057" cy="5827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err="1"/>
              <a:t>ResultSet</a:t>
            </a:r>
            <a:endParaRPr lang="en-US" altLang="ko-KR" sz="2400" dirty="0"/>
          </a:p>
        </p:txBody>
      </p:sp>
      <p:sp>
        <p:nvSpPr>
          <p:cNvPr id="51" name="직사각형 50"/>
          <p:cNvSpPr/>
          <p:nvPr/>
        </p:nvSpPr>
        <p:spPr>
          <a:xfrm>
            <a:off x="6978506" y="4550833"/>
            <a:ext cx="2017057" cy="2270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첫번째 </a:t>
            </a:r>
            <a:r>
              <a:rPr lang="en-US" altLang="ko-KR" sz="1000" dirty="0"/>
              <a:t>Row(</a:t>
            </a:r>
            <a:r>
              <a:rPr lang="ko-KR" altLang="en-US" sz="1000" dirty="0"/>
              <a:t>행</a:t>
            </a:r>
            <a:r>
              <a:rPr lang="en-US" altLang="ko-KR" sz="1000" dirty="0"/>
              <a:t>)</a:t>
            </a:r>
            <a:r>
              <a:rPr lang="ko-KR" altLang="en-US" sz="1000" dirty="0"/>
              <a:t> 데이터</a:t>
            </a:r>
            <a:endParaRPr lang="en-US" altLang="ko-KR" sz="1000" dirty="0"/>
          </a:p>
        </p:txBody>
      </p:sp>
      <p:sp>
        <p:nvSpPr>
          <p:cNvPr id="52" name="직사각형 51"/>
          <p:cNvSpPr/>
          <p:nvPr/>
        </p:nvSpPr>
        <p:spPr>
          <a:xfrm>
            <a:off x="6978506" y="4821059"/>
            <a:ext cx="2017057" cy="2270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두번째</a:t>
            </a:r>
            <a:r>
              <a:rPr lang="en-US" altLang="ko-KR" sz="1000" dirty="0"/>
              <a:t> Row</a:t>
            </a:r>
            <a:r>
              <a:rPr lang="ko-KR" altLang="en-US" sz="1000" dirty="0"/>
              <a:t> 데이터</a:t>
            </a:r>
            <a:endParaRPr lang="en-US" altLang="ko-KR" sz="1000" dirty="0"/>
          </a:p>
        </p:txBody>
      </p:sp>
      <p:sp>
        <p:nvSpPr>
          <p:cNvPr id="53" name="직사각형 52"/>
          <p:cNvSpPr/>
          <p:nvPr/>
        </p:nvSpPr>
        <p:spPr>
          <a:xfrm>
            <a:off x="6978506" y="5091285"/>
            <a:ext cx="2017057" cy="2270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세번째 </a:t>
            </a:r>
            <a:r>
              <a:rPr lang="en-US" altLang="ko-KR" sz="1000" dirty="0"/>
              <a:t>Row</a:t>
            </a:r>
            <a:r>
              <a:rPr lang="ko-KR" altLang="en-US" sz="1000" dirty="0"/>
              <a:t> 데이터</a:t>
            </a:r>
            <a:endParaRPr lang="en-US" altLang="ko-KR" sz="1000" dirty="0"/>
          </a:p>
        </p:txBody>
      </p:sp>
      <p:sp>
        <p:nvSpPr>
          <p:cNvPr id="54" name="직사각형 53"/>
          <p:cNvSpPr/>
          <p:nvPr/>
        </p:nvSpPr>
        <p:spPr>
          <a:xfrm>
            <a:off x="6978505" y="5693745"/>
            <a:ext cx="2017057" cy="2270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N</a:t>
            </a:r>
            <a:r>
              <a:rPr lang="ko-KR" altLang="en-US" sz="1000" dirty="0"/>
              <a:t>번째  </a:t>
            </a:r>
            <a:r>
              <a:rPr lang="en-US" altLang="ko-KR" sz="1000" dirty="0"/>
              <a:t>Row </a:t>
            </a:r>
            <a:r>
              <a:rPr lang="ko-KR" altLang="en-US" sz="1000" dirty="0"/>
              <a:t>데이터</a:t>
            </a:r>
            <a:endParaRPr lang="en-US" altLang="ko-KR" sz="1000" dirty="0"/>
          </a:p>
        </p:txBody>
      </p:sp>
      <p:sp>
        <p:nvSpPr>
          <p:cNvPr id="55" name="TextBox 54"/>
          <p:cNvSpPr txBox="1"/>
          <p:nvPr/>
        </p:nvSpPr>
        <p:spPr>
          <a:xfrm>
            <a:off x="6978505" y="5375237"/>
            <a:ext cx="201705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+mn-ea"/>
              </a:rPr>
              <a:t>….</a:t>
            </a:r>
          </a:p>
        </p:txBody>
      </p:sp>
      <p:cxnSp>
        <p:nvCxnSpPr>
          <p:cNvPr id="15" name="직선 화살표 연결선 14"/>
          <p:cNvCxnSpPr>
            <a:stCxn id="49" idx="3"/>
            <a:endCxn id="50" idx="1"/>
          </p:cNvCxnSpPr>
          <p:nvPr/>
        </p:nvCxnSpPr>
        <p:spPr>
          <a:xfrm>
            <a:off x="3778107" y="5210416"/>
            <a:ext cx="59167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/>
          <p:cNvCxnSpPr/>
          <p:nvPr/>
        </p:nvCxnSpPr>
        <p:spPr>
          <a:xfrm>
            <a:off x="6386834" y="5209921"/>
            <a:ext cx="3568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4369778" y="5537787"/>
            <a:ext cx="2373922" cy="861774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+mn-ea"/>
              </a:rPr>
              <a:t>next() : </a:t>
            </a:r>
            <a:r>
              <a:rPr lang="ko-KR" altLang="en-US" sz="1000" dirty="0">
                <a:latin typeface="+mn-ea"/>
              </a:rPr>
              <a:t>다음 레코드</a:t>
            </a:r>
            <a:r>
              <a:rPr lang="en-US" altLang="ko-KR" sz="1000" dirty="0">
                <a:latin typeface="+mn-ea"/>
              </a:rPr>
              <a:t>(row)</a:t>
            </a:r>
            <a:r>
              <a:rPr lang="ko-KR" altLang="en-US" sz="1000" dirty="0">
                <a:latin typeface="+mn-ea"/>
              </a:rPr>
              <a:t>로 이동</a:t>
            </a:r>
            <a:endParaRPr lang="en-US" altLang="ko-KR" sz="1000" dirty="0">
              <a:latin typeface="+mn-ea"/>
            </a:endParaRPr>
          </a:p>
          <a:p>
            <a:r>
              <a:rPr lang="en-US" altLang="ko-KR" sz="1000" dirty="0">
                <a:latin typeface="+mn-ea"/>
              </a:rPr>
              <a:t>previous() : </a:t>
            </a:r>
            <a:r>
              <a:rPr lang="ko-KR" altLang="en-US" sz="1000" dirty="0">
                <a:latin typeface="+mn-ea"/>
              </a:rPr>
              <a:t>이전 레코드</a:t>
            </a:r>
            <a:r>
              <a:rPr lang="en-US" altLang="ko-KR" sz="1000" dirty="0">
                <a:latin typeface="+mn-ea"/>
              </a:rPr>
              <a:t> (row) </a:t>
            </a:r>
            <a:r>
              <a:rPr lang="ko-KR" altLang="en-US" sz="1000" dirty="0">
                <a:latin typeface="+mn-ea"/>
              </a:rPr>
              <a:t>로 이동</a:t>
            </a:r>
            <a:endParaRPr lang="en-US" altLang="ko-KR" sz="1000" dirty="0">
              <a:latin typeface="+mn-ea"/>
            </a:endParaRPr>
          </a:p>
          <a:p>
            <a:r>
              <a:rPr lang="en-US" altLang="ko-KR" sz="1000" dirty="0">
                <a:latin typeface="+mn-ea"/>
              </a:rPr>
              <a:t>first() : </a:t>
            </a:r>
            <a:r>
              <a:rPr lang="ko-KR" altLang="en-US" sz="1000" dirty="0">
                <a:latin typeface="+mn-ea"/>
              </a:rPr>
              <a:t>처음으로 이동</a:t>
            </a:r>
            <a:endParaRPr lang="en-US" altLang="ko-KR" sz="1000" dirty="0">
              <a:latin typeface="+mn-ea"/>
            </a:endParaRPr>
          </a:p>
          <a:p>
            <a:r>
              <a:rPr lang="en-US" altLang="ko-KR" sz="1000" dirty="0">
                <a:latin typeface="+mn-ea"/>
              </a:rPr>
              <a:t>last() : </a:t>
            </a:r>
            <a:r>
              <a:rPr lang="ko-KR" altLang="en-US" sz="1000" dirty="0">
                <a:latin typeface="+mn-ea"/>
              </a:rPr>
              <a:t>마지막으로 이동</a:t>
            </a:r>
            <a:endParaRPr lang="en-US" altLang="ko-KR" sz="1000" dirty="0">
              <a:latin typeface="+mn-ea"/>
            </a:endParaRPr>
          </a:p>
          <a:p>
            <a:r>
              <a:rPr lang="en-US" altLang="ko-KR" sz="1000" dirty="0">
                <a:latin typeface="+mn-ea"/>
              </a:rPr>
              <a:t>get</a:t>
            </a:r>
            <a:r>
              <a:rPr lang="ko-KR" altLang="en-US" sz="1000" dirty="0" err="1">
                <a:latin typeface="+mn-ea"/>
              </a:rPr>
              <a:t>메소드</a:t>
            </a:r>
            <a:r>
              <a:rPr lang="en-US" altLang="ko-KR" sz="1000" dirty="0">
                <a:latin typeface="+mn-ea"/>
              </a:rPr>
              <a:t>(</a:t>
            </a:r>
            <a:r>
              <a:rPr lang="en-US" altLang="ko-KR" sz="1000" dirty="0" err="1">
                <a:latin typeface="+mn-ea"/>
              </a:rPr>
              <a:t>getString</a:t>
            </a:r>
            <a:r>
              <a:rPr lang="en-US" altLang="ko-KR" sz="1000" dirty="0">
                <a:latin typeface="+mn-ea"/>
              </a:rPr>
              <a:t>, </a:t>
            </a:r>
            <a:r>
              <a:rPr lang="en-US" altLang="ko-KR" sz="1000" dirty="0" err="1">
                <a:latin typeface="+mn-ea"/>
              </a:rPr>
              <a:t>getInt</a:t>
            </a:r>
            <a:r>
              <a:rPr lang="en-US" altLang="ko-KR" sz="1000" dirty="0">
                <a:latin typeface="+mn-ea"/>
              </a:rPr>
              <a:t>)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7715937" y="4283026"/>
            <a:ext cx="542191" cy="246221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latin typeface="+mn-ea"/>
              </a:rPr>
              <a:t>BOF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7715937" y="5937897"/>
            <a:ext cx="542191" cy="246221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latin typeface="+mn-ea"/>
              </a:rPr>
              <a:t>EOF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DF57FAF-287B-4F13-8EE6-DE9F99B89B5F}"/>
              </a:ext>
            </a:extLst>
          </p:cNvPr>
          <p:cNvSpPr txBox="1"/>
          <p:nvPr/>
        </p:nvSpPr>
        <p:spPr>
          <a:xfrm>
            <a:off x="4114803" y="3654133"/>
            <a:ext cx="2017056" cy="40011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+mn-ea"/>
              </a:rPr>
              <a:t>반환형 </a:t>
            </a:r>
            <a:r>
              <a:rPr lang="en-US" altLang="ko-KR" sz="1000" dirty="0">
                <a:latin typeface="+mn-ea"/>
              </a:rPr>
              <a:t>: int(</a:t>
            </a:r>
            <a:r>
              <a:rPr lang="ko-KR" altLang="en-US" sz="1000" dirty="0">
                <a:latin typeface="+mn-ea"/>
              </a:rPr>
              <a:t>몇 개의 레코드가 값이 수정되었는지 표시</a:t>
            </a:r>
            <a:r>
              <a:rPr lang="en-US" altLang="ko-KR" sz="1000" dirty="0">
                <a:latin typeface="+mn-ea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70139546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</a:rPr>
              <a:t>Statement</a:t>
            </a:r>
            <a:r>
              <a:rPr lang="ko-KR" altLang="en-US" sz="1600" b="1" dirty="0">
                <a:latin typeface="+mn-ea"/>
              </a:rPr>
              <a:t>객체 살펴보기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/>
          <p:cNvCxnSpPr/>
          <p:nvPr/>
        </p:nvCxnSpPr>
        <p:spPr>
          <a:xfrm>
            <a:off x="892164" y="1515734"/>
            <a:ext cx="9793768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892164" y="1254124"/>
            <a:ext cx="97937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JDBC</a:t>
            </a:r>
            <a:r>
              <a:rPr lang="ko-KR" altLang="en-US" sz="1100" dirty="0">
                <a:latin typeface="+mn-ea"/>
              </a:rPr>
              <a:t>예제 </a:t>
            </a:r>
            <a:r>
              <a:rPr lang="en-US" altLang="ko-KR" sz="1100" dirty="0">
                <a:latin typeface="+mn-ea"/>
              </a:rPr>
              <a:t>(jsp_18_2_ex1_jdbcex)</a:t>
            </a: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164" y="1777343"/>
            <a:ext cx="4840244" cy="2914555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4940" y="1805732"/>
            <a:ext cx="4760992" cy="2886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099633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</a:rPr>
              <a:t>Statement</a:t>
            </a:r>
            <a:r>
              <a:rPr lang="ko-KR" altLang="en-US" sz="1600" b="1" dirty="0">
                <a:latin typeface="+mn-ea"/>
              </a:rPr>
              <a:t>객체 살펴보기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/>
          <p:cNvCxnSpPr/>
          <p:nvPr/>
        </p:nvCxnSpPr>
        <p:spPr>
          <a:xfrm>
            <a:off x="892164" y="1515734"/>
            <a:ext cx="9793768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892164" y="1254124"/>
            <a:ext cx="97937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JDBC</a:t>
            </a:r>
            <a:r>
              <a:rPr lang="ko-KR" altLang="en-US" sz="1100" dirty="0">
                <a:latin typeface="+mn-ea"/>
              </a:rPr>
              <a:t>예제 </a:t>
            </a:r>
            <a:r>
              <a:rPr lang="en-US" altLang="ko-KR" sz="1100" dirty="0">
                <a:latin typeface="+mn-ea"/>
              </a:rPr>
              <a:t>(jsp_18_2_ex1_jdbcex)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108" y="1645553"/>
            <a:ext cx="3384917" cy="187351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108" y="3648884"/>
            <a:ext cx="6376240" cy="243313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8133" y="1515734"/>
            <a:ext cx="4211467" cy="121227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3C1CB8D-AF43-4A3D-8798-10C592F404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03877" y="2987641"/>
            <a:ext cx="5238605" cy="3371583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62FBA51F-EA36-464F-AD41-F81A99D29C40}"/>
              </a:ext>
            </a:extLst>
          </p:cNvPr>
          <p:cNvSpPr/>
          <p:nvPr/>
        </p:nvSpPr>
        <p:spPr>
          <a:xfrm>
            <a:off x="8385977" y="4959927"/>
            <a:ext cx="3653623" cy="79024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973856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중간 문제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Employee </a:t>
            </a:r>
            <a:r>
              <a:rPr lang="ko-KR" altLang="en-US" dirty="0"/>
              <a:t>테이블을 </a:t>
            </a:r>
            <a:r>
              <a:rPr lang="ko-KR" altLang="en-US" dirty="0" err="1"/>
              <a:t>생성하시오</a:t>
            </a:r>
            <a:endParaRPr lang="en-US" altLang="ko-KR" dirty="0"/>
          </a:p>
          <a:p>
            <a:pPr lvl="1"/>
            <a:r>
              <a:rPr lang="ko-KR" altLang="en-US" dirty="0"/>
              <a:t>이름</a:t>
            </a:r>
            <a:r>
              <a:rPr lang="en-US" altLang="ko-KR" dirty="0"/>
              <a:t>, </a:t>
            </a:r>
            <a:r>
              <a:rPr lang="ko-KR" altLang="en-US" dirty="0" err="1"/>
              <a:t>사번</a:t>
            </a:r>
            <a:r>
              <a:rPr lang="en-US" altLang="ko-KR" dirty="0"/>
              <a:t>(</a:t>
            </a:r>
            <a:r>
              <a:rPr lang="ko-KR" altLang="en-US" dirty="0" err="1"/>
              <a:t>기본키</a:t>
            </a:r>
            <a:r>
              <a:rPr lang="en-US" altLang="ko-KR" dirty="0"/>
              <a:t>), </a:t>
            </a:r>
            <a:r>
              <a:rPr lang="ko-KR" altLang="en-US" dirty="0"/>
              <a:t>부서 정보를 담고 있음</a:t>
            </a:r>
            <a:endParaRPr lang="en-US" altLang="ko-KR" dirty="0"/>
          </a:p>
          <a:p>
            <a:r>
              <a:rPr lang="ko-KR" altLang="en-US" dirty="0"/>
              <a:t>최소 </a:t>
            </a:r>
            <a:r>
              <a:rPr lang="en-US" altLang="ko-KR" dirty="0"/>
              <a:t>3</a:t>
            </a:r>
            <a:r>
              <a:rPr lang="ko-KR" altLang="en-US" dirty="0"/>
              <a:t>명 이상의 정보를 생성 후</a:t>
            </a:r>
            <a:r>
              <a:rPr lang="en-US" altLang="ko-KR" dirty="0"/>
              <a:t>, commit </a:t>
            </a:r>
            <a:r>
              <a:rPr lang="ko-KR" altLang="en-US" dirty="0"/>
              <a:t>한 다음</a:t>
            </a:r>
            <a:r>
              <a:rPr lang="en-US" altLang="ko-KR" dirty="0"/>
              <a:t>, </a:t>
            </a:r>
            <a:r>
              <a:rPr lang="en-US" altLang="ko-KR" dirty="0" err="1"/>
              <a:t>jsp</a:t>
            </a:r>
            <a:r>
              <a:rPr lang="ko-KR" altLang="en-US" dirty="0"/>
              <a:t>페이지에서 보여지도록 하시오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Select * from Employee;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55635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902509-1771-466D-942D-EEE7F1BF2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*</a:t>
            </a:r>
            <a:r>
              <a:rPr lang="ko-KR" altLang="en-US" dirty="0"/>
              <a:t>참고</a:t>
            </a:r>
            <a:r>
              <a:rPr lang="en-US" altLang="ko-KR" dirty="0"/>
              <a:t>* </a:t>
            </a:r>
            <a:r>
              <a:rPr lang="ko-KR" altLang="en-US" dirty="0"/>
              <a:t>연습용 계정 생성</a:t>
            </a:r>
            <a:r>
              <a:rPr lang="en-US" altLang="ko-KR" dirty="0"/>
              <a:t>(</a:t>
            </a:r>
            <a:r>
              <a:rPr lang="en-US" altLang="ko-KR" dirty="0" err="1"/>
              <a:t>scott</a:t>
            </a:r>
            <a:r>
              <a:rPr lang="en-US" altLang="ko-KR" dirty="0"/>
              <a:t>, </a:t>
            </a:r>
            <a:r>
              <a:rPr lang="en-US" altLang="ko-KR" dirty="0" err="1"/>
              <a:t>hr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8A79DE2-9836-40D7-84C1-6E59A1B42D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Oracle </a:t>
            </a:r>
            <a:r>
              <a:rPr lang="en-US" altLang="ko-KR" dirty="0" err="1"/>
              <a:t>SQLDeveloper</a:t>
            </a:r>
            <a:r>
              <a:rPr lang="en-US" altLang="ko-KR" dirty="0"/>
              <a:t> </a:t>
            </a:r>
            <a:r>
              <a:rPr lang="ko-KR" altLang="en-US" dirty="0"/>
              <a:t>설치 후 이용하기</a:t>
            </a:r>
            <a:endParaRPr lang="en-US" altLang="ko-KR" dirty="0">
              <a:hlinkClick r:id="rId2"/>
            </a:endParaRPr>
          </a:p>
          <a:p>
            <a:r>
              <a:rPr lang="en-US" altLang="ko-KR" dirty="0">
                <a:hlinkClick r:id="rId2"/>
              </a:rPr>
              <a:t>https://m.blog.naver.com/PostView.nhn?blogId=conyca&amp;logNo=220944171943&amp;proxyReferer=https:%2F%2Fwww.google.com%2F</a:t>
            </a:r>
            <a:endParaRPr lang="en-US" altLang="ko-KR" dirty="0"/>
          </a:p>
          <a:p>
            <a:r>
              <a:rPr lang="ko-KR" altLang="en-US" dirty="0"/>
              <a:t>수업시간 내용을 그대로 따라했다면 </a:t>
            </a:r>
            <a:r>
              <a:rPr lang="en-US" altLang="ko-KR" dirty="0" err="1"/>
              <a:t>scott</a:t>
            </a:r>
            <a:r>
              <a:rPr lang="ko-KR" altLang="en-US" dirty="0"/>
              <a:t>계정이 </a:t>
            </a:r>
            <a:r>
              <a:rPr lang="ko-KR" altLang="en-US" dirty="0" err="1"/>
              <a:t>남아있을텐데</a:t>
            </a:r>
            <a:r>
              <a:rPr lang="en-US" altLang="ko-KR" dirty="0"/>
              <a:t>, </a:t>
            </a:r>
            <a:r>
              <a:rPr lang="ko-KR" altLang="en-US" dirty="0"/>
              <a:t>이 계정은 삭제를 하고 </a:t>
            </a:r>
            <a:r>
              <a:rPr lang="ko-KR" altLang="en-US" dirty="0" err="1"/>
              <a:t>진행해줘야한다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29780910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</a:rPr>
              <a:t>회원가입 및 회원정보 수정 프로그래밍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7008" y="1116906"/>
            <a:ext cx="1067679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처음 개발을 시작하는 개발자가 프로젝트에서 처음 접하는 프로그래밍은 보통은 회원관리 부분일 것 입니다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ko-KR" altLang="en-US" sz="1100" dirty="0">
                <a:latin typeface="+mn-ea"/>
              </a:rPr>
              <a:t>회원가입 및 회원정보 수정 프로그래밍을 통한 </a:t>
            </a:r>
            <a:r>
              <a:rPr lang="en-US" altLang="ko-KR" sz="1100" dirty="0">
                <a:latin typeface="+mn-ea"/>
              </a:rPr>
              <a:t>JDBC</a:t>
            </a:r>
            <a:r>
              <a:rPr lang="ko-KR" altLang="en-US" sz="1100" dirty="0">
                <a:latin typeface="+mn-ea"/>
              </a:rPr>
              <a:t>사용법을 학습합니다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>
                <a:latin typeface="+mn-ea"/>
              </a:rPr>
              <a:t>(jsp_19_1_ex1_joinex)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766830" y="2149631"/>
            <a:ext cx="2222557" cy="4968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join.html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3570110" y="2149629"/>
            <a:ext cx="2222557" cy="4968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JoinOk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6373391" y="2149629"/>
            <a:ext cx="2222557" cy="4968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joinResult.jsp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9176672" y="2149628"/>
            <a:ext cx="2222557" cy="4968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login.html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9176672" y="3324355"/>
            <a:ext cx="2222557" cy="4968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LogInOk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6373391" y="3324355"/>
            <a:ext cx="2222557" cy="4968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loginResult.jsp</a:t>
            </a:r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3570109" y="3324355"/>
            <a:ext cx="2222557" cy="4968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modify.jsp</a:t>
            </a:r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766827" y="3324355"/>
            <a:ext cx="2222557" cy="4968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ModifyOk</a:t>
            </a:r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766826" y="4499079"/>
            <a:ext cx="2222557" cy="4968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modifyResult.jsp</a:t>
            </a:r>
            <a:endParaRPr lang="ko-KR" altLang="en-US" dirty="0"/>
          </a:p>
        </p:txBody>
      </p:sp>
      <p:sp>
        <p:nvSpPr>
          <p:cNvPr id="16" name="직사각형 15"/>
          <p:cNvSpPr/>
          <p:nvPr/>
        </p:nvSpPr>
        <p:spPr>
          <a:xfrm>
            <a:off x="3570109" y="4499079"/>
            <a:ext cx="2222557" cy="4968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logout.jsp</a:t>
            </a:r>
            <a:endParaRPr lang="ko-KR" altLang="en-US" dirty="0"/>
          </a:p>
        </p:txBody>
      </p:sp>
      <p:cxnSp>
        <p:nvCxnSpPr>
          <p:cNvPr id="17" name="직선 화살표 연결선 16"/>
          <p:cNvCxnSpPr>
            <a:stCxn id="4" idx="3"/>
            <a:endCxn id="7" idx="1"/>
          </p:cNvCxnSpPr>
          <p:nvPr/>
        </p:nvCxnSpPr>
        <p:spPr>
          <a:xfrm flipV="1">
            <a:off x="2989387" y="2398055"/>
            <a:ext cx="580723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/>
          <p:nvPr/>
        </p:nvCxnSpPr>
        <p:spPr>
          <a:xfrm flipV="1">
            <a:off x="5792666" y="2408562"/>
            <a:ext cx="580723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/>
          <p:nvPr/>
        </p:nvCxnSpPr>
        <p:spPr>
          <a:xfrm flipV="1">
            <a:off x="8595949" y="2398051"/>
            <a:ext cx="580723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>
            <a:stCxn id="9" idx="2"/>
            <a:endCxn id="10" idx="0"/>
          </p:cNvCxnSpPr>
          <p:nvPr/>
        </p:nvCxnSpPr>
        <p:spPr>
          <a:xfrm>
            <a:off x="10287951" y="2646479"/>
            <a:ext cx="0" cy="6778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>
            <a:stCxn id="10" idx="1"/>
          </p:cNvCxnSpPr>
          <p:nvPr/>
        </p:nvCxnSpPr>
        <p:spPr>
          <a:xfrm flipH="1" flipV="1">
            <a:off x="8595948" y="3572780"/>
            <a:ext cx="58072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/>
          <p:nvPr/>
        </p:nvCxnSpPr>
        <p:spPr>
          <a:xfrm flipH="1" flipV="1">
            <a:off x="5792665" y="3572778"/>
            <a:ext cx="58072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/>
          <p:nvPr/>
        </p:nvCxnSpPr>
        <p:spPr>
          <a:xfrm flipH="1" flipV="1">
            <a:off x="2989384" y="3572777"/>
            <a:ext cx="58072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/>
          <p:nvPr/>
        </p:nvCxnSpPr>
        <p:spPr>
          <a:xfrm>
            <a:off x="1806305" y="3821206"/>
            <a:ext cx="0" cy="6778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 flipV="1">
            <a:off x="2989385" y="4758007"/>
            <a:ext cx="580723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>
            <a:stCxn id="14" idx="3"/>
            <a:endCxn id="12" idx="2"/>
          </p:cNvCxnSpPr>
          <p:nvPr/>
        </p:nvCxnSpPr>
        <p:spPr>
          <a:xfrm flipV="1">
            <a:off x="2989383" y="3821206"/>
            <a:ext cx="1692005" cy="9262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4210606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3EDC86-6920-44F7-A86F-2C29BC40D7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연습해보기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21FAEB7-321F-4395-A250-312C631E88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hobby </a:t>
            </a:r>
            <a:r>
              <a:rPr lang="ko-KR" altLang="en-US" dirty="0"/>
              <a:t>값도 추가해서 회원가입해보기</a:t>
            </a:r>
            <a:endParaRPr lang="en-US" altLang="ko-KR" dirty="0"/>
          </a:p>
          <a:p>
            <a:r>
              <a:rPr lang="ko-KR" altLang="en-US" dirty="0"/>
              <a:t>학생 관리 프로그램 </a:t>
            </a:r>
            <a:r>
              <a:rPr lang="ko-KR" altLang="en-US" dirty="0" err="1"/>
              <a:t>만들어보기</a:t>
            </a:r>
            <a:r>
              <a:rPr lang="en-US" altLang="ko-KR" dirty="0"/>
              <a:t>(</a:t>
            </a:r>
            <a:r>
              <a:rPr lang="ko-KR" altLang="en-US" dirty="0"/>
              <a:t>학생 추가</a:t>
            </a:r>
            <a:r>
              <a:rPr lang="en-US" altLang="ko-KR" dirty="0"/>
              <a:t>, </a:t>
            </a:r>
            <a:r>
              <a:rPr lang="ko-KR" altLang="en-US" dirty="0"/>
              <a:t>수정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동물 관리프로그램 </a:t>
            </a:r>
            <a:r>
              <a:rPr lang="ko-KR" altLang="en-US" dirty="0" err="1"/>
              <a:t>만들어보기</a:t>
            </a:r>
            <a:r>
              <a:rPr lang="en-US" altLang="ko-KR" dirty="0"/>
              <a:t>(</a:t>
            </a:r>
            <a:r>
              <a:rPr lang="ko-KR" altLang="en-US" dirty="0"/>
              <a:t>동물 추가</a:t>
            </a:r>
            <a:r>
              <a:rPr lang="en-US" altLang="ko-KR" dirty="0"/>
              <a:t>, </a:t>
            </a:r>
            <a:r>
              <a:rPr lang="ko-KR" altLang="en-US" dirty="0"/>
              <a:t>수정</a:t>
            </a:r>
            <a:r>
              <a:rPr lang="en-US" altLang="ko-K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4272407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A57E9DEA-83B2-4EA9-9EF7-878135B53C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1794" y="1730933"/>
            <a:ext cx="4305300" cy="4903492"/>
          </a:xfrm>
          <a:prstGeom prst="rect">
            <a:avLst/>
          </a:prstGeom>
        </p:spPr>
      </p:pic>
      <p:cxnSp>
        <p:nvCxnSpPr>
          <p:cNvPr id="13" name="직선 연결선 12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77008" y="1608763"/>
            <a:ext cx="65595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n-ea"/>
              </a:rPr>
              <a:t>4. </a:t>
            </a:r>
            <a:r>
              <a:rPr lang="ko-KR" altLang="en-US" sz="1200" dirty="0" err="1">
                <a:latin typeface="+mn-ea"/>
              </a:rPr>
              <a:t>이클립스</a:t>
            </a:r>
            <a:r>
              <a:rPr lang="ko-KR" altLang="en-US" sz="1200" dirty="0">
                <a:latin typeface="+mn-ea"/>
              </a:rPr>
              <a:t> 연동 </a:t>
            </a:r>
            <a:r>
              <a:rPr lang="en-US" altLang="ko-KR" sz="1200" dirty="0">
                <a:latin typeface="+mn-ea"/>
              </a:rPr>
              <a:t>: No server are available. Click this link to….. </a:t>
            </a:r>
            <a:r>
              <a:rPr lang="ko-KR" altLang="en-US" sz="1200" dirty="0">
                <a:latin typeface="+mn-ea"/>
              </a:rPr>
              <a:t>이용하여 </a:t>
            </a:r>
            <a:r>
              <a:rPr lang="en-US" altLang="ko-KR" sz="1200" dirty="0">
                <a:latin typeface="+mn-ea"/>
              </a:rPr>
              <a:t>server </a:t>
            </a:r>
            <a:r>
              <a:rPr lang="ko-KR" altLang="en-US" sz="1200" dirty="0">
                <a:latin typeface="+mn-ea"/>
              </a:rPr>
              <a:t>생성</a:t>
            </a:r>
            <a:r>
              <a:rPr lang="en-US" altLang="ko-KR" sz="1200" dirty="0">
                <a:latin typeface="+mn-ea"/>
              </a:rPr>
              <a:t> </a:t>
            </a:r>
            <a:endParaRPr lang="ko-KR" altLang="en-US" sz="1200" dirty="0">
              <a:latin typeface="+mn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196" y="2019606"/>
            <a:ext cx="4305300" cy="1009650"/>
          </a:xfrm>
          <a:prstGeom prst="rect">
            <a:avLst/>
          </a:prstGeom>
        </p:spPr>
      </p:pic>
      <p:cxnSp>
        <p:nvCxnSpPr>
          <p:cNvPr id="17" name="직선 화살표 연결선 16"/>
          <p:cNvCxnSpPr/>
          <p:nvPr/>
        </p:nvCxnSpPr>
        <p:spPr>
          <a:xfrm>
            <a:off x="5394439" y="2238283"/>
            <a:ext cx="1165412" cy="0"/>
          </a:xfrm>
          <a:prstGeom prst="straightConnector1">
            <a:avLst/>
          </a:prstGeom>
          <a:ln w="508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937244" y="2411359"/>
            <a:ext cx="3408614" cy="28513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7270270" y="4049486"/>
            <a:ext cx="1132446" cy="13849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사각형 21"/>
          <p:cNvSpPr/>
          <p:nvPr/>
        </p:nvSpPr>
        <p:spPr>
          <a:xfrm>
            <a:off x="9490057" y="6261012"/>
            <a:ext cx="766917" cy="28513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541C42-B541-4670-A351-2119440FCB31}"/>
              </a:ext>
            </a:extLst>
          </p:cNvPr>
          <p:cNvSpPr txBox="1"/>
          <p:nvPr/>
        </p:nvSpPr>
        <p:spPr>
          <a:xfrm>
            <a:off x="677008" y="515276"/>
            <a:ext cx="106767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err="1">
                <a:latin typeface="+mn-ea"/>
              </a:rPr>
              <a:t>톰캣</a:t>
            </a:r>
            <a:r>
              <a:rPr lang="ko-KR" altLang="en-US" sz="3200" dirty="0">
                <a:latin typeface="+mn-ea"/>
              </a:rPr>
              <a:t> 설치</a:t>
            </a:r>
            <a:endParaRPr lang="ko-KR" altLang="en-US" sz="32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95587270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4829373" y="4191501"/>
            <a:ext cx="2115670" cy="17659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</a:rPr>
              <a:t>DAO, DTO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7008" y="1116906"/>
            <a:ext cx="1067679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DAO : Data Access Object</a:t>
            </a:r>
          </a:p>
          <a:p>
            <a:r>
              <a:rPr lang="en-US" altLang="ko-KR" sz="1100" dirty="0">
                <a:latin typeface="+mn-ea"/>
              </a:rPr>
              <a:t>DTO : Data Transfer Object</a:t>
            </a:r>
          </a:p>
          <a:p>
            <a:r>
              <a:rPr lang="en-US" altLang="ko-KR" sz="1100" dirty="0">
                <a:latin typeface="+mn-ea"/>
              </a:rPr>
              <a:t>(jsp_20_1_ex1_daotoex)</a:t>
            </a:r>
          </a:p>
        </p:txBody>
      </p:sp>
      <p:cxnSp>
        <p:nvCxnSpPr>
          <p:cNvPr id="7" name="직선 연결선 6"/>
          <p:cNvCxnSpPr/>
          <p:nvPr/>
        </p:nvCxnSpPr>
        <p:spPr>
          <a:xfrm>
            <a:off x="878540" y="2129808"/>
            <a:ext cx="10183907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878540" y="1872899"/>
            <a:ext cx="101839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DAO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78539" y="2144215"/>
            <a:ext cx="1018390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highlight>
                  <a:srgbClr val="FFFF00"/>
                </a:highlight>
                <a:latin typeface="+mn-ea"/>
              </a:rPr>
              <a:t>데이터 베이스에 접속해서 데이터 추가</a:t>
            </a:r>
            <a:r>
              <a:rPr lang="en-US" altLang="ko-KR" sz="1100" dirty="0">
                <a:highlight>
                  <a:srgbClr val="FFFF00"/>
                </a:highlight>
                <a:latin typeface="+mn-ea"/>
              </a:rPr>
              <a:t>, </a:t>
            </a:r>
            <a:r>
              <a:rPr lang="ko-KR" altLang="en-US" sz="1100" dirty="0">
                <a:highlight>
                  <a:srgbClr val="FFFF00"/>
                </a:highlight>
                <a:latin typeface="+mn-ea"/>
              </a:rPr>
              <a:t>삭제</a:t>
            </a:r>
            <a:r>
              <a:rPr lang="en-US" altLang="ko-KR" sz="1100" dirty="0">
                <a:highlight>
                  <a:srgbClr val="FFFF00"/>
                </a:highlight>
                <a:latin typeface="+mn-ea"/>
              </a:rPr>
              <a:t>, </a:t>
            </a:r>
            <a:r>
              <a:rPr lang="ko-KR" altLang="en-US" sz="1100" dirty="0">
                <a:highlight>
                  <a:srgbClr val="FFFF00"/>
                </a:highlight>
                <a:latin typeface="+mn-ea"/>
              </a:rPr>
              <a:t>수정 등의 작업을 하는 클래스 </a:t>
            </a:r>
            <a:r>
              <a:rPr lang="ko-KR" altLang="en-US" sz="1100" dirty="0">
                <a:latin typeface="+mn-ea"/>
              </a:rPr>
              <a:t>입니다</a:t>
            </a:r>
            <a:r>
              <a:rPr lang="en-US" altLang="ko-KR" sz="1100" dirty="0">
                <a:latin typeface="+mn-ea"/>
              </a:rPr>
              <a:t>.(DB </a:t>
            </a:r>
            <a:r>
              <a:rPr lang="ko-KR" altLang="en-US" sz="1100" dirty="0">
                <a:latin typeface="+mn-ea"/>
              </a:rPr>
              <a:t>접근 클래스</a:t>
            </a:r>
            <a:r>
              <a:rPr lang="en-US" altLang="ko-KR" sz="1100" dirty="0">
                <a:latin typeface="+mn-ea"/>
              </a:rPr>
              <a:t>)</a:t>
            </a:r>
          </a:p>
          <a:p>
            <a:r>
              <a:rPr lang="ko-KR" altLang="en-US" sz="1100" dirty="0">
                <a:latin typeface="+mn-ea"/>
              </a:rPr>
              <a:t>일반적인 </a:t>
            </a:r>
            <a:r>
              <a:rPr lang="en-US" altLang="ko-KR" sz="1100" dirty="0">
                <a:latin typeface="+mn-ea"/>
              </a:rPr>
              <a:t>JSP </a:t>
            </a:r>
            <a:r>
              <a:rPr lang="ko-KR" altLang="en-US" sz="1100" dirty="0">
                <a:latin typeface="+mn-ea"/>
              </a:rPr>
              <a:t>혹은 </a:t>
            </a:r>
            <a:r>
              <a:rPr lang="en-US" altLang="ko-KR" sz="1100" dirty="0">
                <a:latin typeface="+mn-ea"/>
              </a:rPr>
              <a:t>Servlet </a:t>
            </a:r>
            <a:r>
              <a:rPr lang="ko-KR" altLang="en-US" sz="1100" dirty="0" err="1">
                <a:latin typeface="+mn-ea"/>
              </a:rPr>
              <a:t>페이지내에</a:t>
            </a:r>
            <a:r>
              <a:rPr lang="ko-KR" altLang="en-US" sz="1100" dirty="0">
                <a:latin typeface="+mn-ea"/>
              </a:rPr>
              <a:t> 위의 </a:t>
            </a:r>
            <a:r>
              <a:rPr lang="ko-KR" altLang="en-US" sz="1100" dirty="0" err="1">
                <a:latin typeface="+mn-ea"/>
              </a:rPr>
              <a:t>로직을</a:t>
            </a:r>
            <a:r>
              <a:rPr lang="ko-KR" altLang="en-US" sz="1100" dirty="0">
                <a:latin typeface="+mn-ea"/>
              </a:rPr>
              <a:t> 함께 기술할 수 도 있지만</a:t>
            </a:r>
            <a:r>
              <a:rPr lang="en-US" altLang="ko-KR" sz="1100" dirty="0">
                <a:latin typeface="+mn-ea"/>
              </a:rPr>
              <a:t>, </a:t>
            </a:r>
            <a:r>
              <a:rPr lang="ko-KR" altLang="en-US" sz="1100" dirty="0">
                <a:latin typeface="+mn-ea"/>
              </a:rPr>
              <a:t>유지보수 및 코드의 모듈화를 위해 별도의 </a:t>
            </a:r>
            <a:r>
              <a:rPr lang="en-US" altLang="ko-KR" sz="1100" dirty="0">
                <a:latin typeface="+mn-ea"/>
              </a:rPr>
              <a:t>DAO</a:t>
            </a:r>
            <a:r>
              <a:rPr lang="ko-KR" altLang="en-US" sz="1100" dirty="0">
                <a:latin typeface="+mn-ea"/>
              </a:rPr>
              <a:t>클래스를 만들어 사용 합니다</a:t>
            </a:r>
            <a:r>
              <a:rPr lang="en-US" altLang="ko-KR" sz="1100" dirty="0">
                <a:latin typeface="+mn-ea"/>
              </a:rPr>
              <a:t>.</a:t>
            </a:r>
          </a:p>
        </p:txBody>
      </p:sp>
      <p:cxnSp>
        <p:nvCxnSpPr>
          <p:cNvPr id="12" name="직선 연결선 11"/>
          <p:cNvCxnSpPr/>
          <p:nvPr/>
        </p:nvCxnSpPr>
        <p:spPr>
          <a:xfrm>
            <a:off x="878540" y="3344224"/>
            <a:ext cx="10183907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878540" y="3087315"/>
            <a:ext cx="101839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DTO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78539" y="3358631"/>
            <a:ext cx="1018390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DAO</a:t>
            </a:r>
            <a:r>
              <a:rPr lang="ko-KR" altLang="en-US" sz="1100" dirty="0">
                <a:latin typeface="+mn-ea"/>
              </a:rPr>
              <a:t>클래스를 이용하여 데이터 베이스에서 데이터를 관리할 때 데이터를 일반적인 변수에 할당하여 작업 </a:t>
            </a:r>
            <a:r>
              <a:rPr lang="ko-KR" altLang="en-US" sz="1100" dirty="0" err="1">
                <a:latin typeface="+mn-ea"/>
              </a:rPr>
              <a:t>할수도</a:t>
            </a:r>
            <a:r>
              <a:rPr lang="ko-KR" altLang="en-US" sz="1100" dirty="0">
                <a:latin typeface="+mn-ea"/>
              </a:rPr>
              <a:t> 있지만</a:t>
            </a:r>
            <a:r>
              <a:rPr lang="en-US" altLang="ko-KR" sz="1100" dirty="0">
                <a:latin typeface="+mn-ea"/>
              </a:rPr>
              <a:t>, </a:t>
            </a:r>
            <a:r>
              <a:rPr lang="ko-KR" altLang="en-US" sz="1100" dirty="0">
                <a:latin typeface="+mn-ea"/>
              </a:rPr>
              <a:t>해당 데이터의 클래스를 만들어 사용 합니다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ko-KR" altLang="en-US" sz="1100" dirty="0">
                <a:latin typeface="+mn-ea"/>
              </a:rPr>
              <a:t>예시</a:t>
            </a:r>
            <a:r>
              <a:rPr lang="en-US" altLang="ko-KR" sz="1100" dirty="0">
                <a:latin typeface="+mn-ea"/>
              </a:rPr>
              <a:t>) DB </a:t>
            </a:r>
            <a:r>
              <a:rPr lang="ko-KR" altLang="en-US" sz="1100" dirty="0">
                <a:latin typeface="+mn-ea"/>
              </a:rPr>
              <a:t>접근해서 학생의 </a:t>
            </a:r>
            <a:r>
              <a:rPr lang="en-US" altLang="ko-KR" sz="1100" dirty="0">
                <a:latin typeface="+mn-ea"/>
              </a:rPr>
              <a:t>id, </a:t>
            </a:r>
            <a:r>
              <a:rPr lang="ko-KR" altLang="en-US" sz="1100" dirty="0">
                <a:latin typeface="+mn-ea"/>
              </a:rPr>
              <a:t>학번 등을 읽어와서</a:t>
            </a:r>
            <a:r>
              <a:rPr lang="en-US" altLang="ko-KR" sz="1100" dirty="0">
                <a:latin typeface="+mn-ea"/>
              </a:rPr>
              <a:t>(DAO) Student </a:t>
            </a:r>
            <a:r>
              <a:rPr lang="ko-KR" altLang="en-US" sz="1100" dirty="0">
                <a:latin typeface="+mn-ea"/>
              </a:rPr>
              <a:t>클래스로 만든 인스턴스인 </a:t>
            </a:r>
            <a:r>
              <a:rPr lang="en-US" altLang="ko-KR" sz="1100" dirty="0" err="1">
                <a:latin typeface="+mn-ea"/>
              </a:rPr>
              <a:t>stu.number</a:t>
            </a:r>
            <a:r>
              <a:rPr lang="en-US" altLang="ko-KR" sz="1100" dirty="0">
                <a:latin typeface="+mn-ea"/>
              </a:rPr>
              <a:t>, stu.id</a:t>
            </a:r>
            <a:r>
              <a:rPr lang="ko-KR" altLang="en-US" sz="1100" dirty="0">
                <a:latin typeface="+mn-ea"/>
              </a:rPr>
              <a:t>로 담습니다</a:t>
            </a:r>
            <a:r>
              <a:rPr lang="en-US" altLang="ko-KR" sz="1100" dirty="0">
                <a:latin typeface="+mn-ea"/>
              </a:rPr>
              <a:t>.(DTO) </a:t>
            </a:r>
            <a:r>
              <a:rPr lang="ko-KR" altLang="en-US" sz="1100" dirty="0">
                <a:latin typeface="+mn-ea"/>
              </a:rPr>
              <a:t>그리고 이 </a:t>
            </a:r>
            <a:r>
              <a:rPr lang="en-US" altLang="ko-KR" sz="1100" dirty="0" err="1">
                <a:latin typeface="+mn-ea"/>
              </a:rPr>
              <a:t>stu</a:t>
            </a:r>
            <a:r>
              <a:rPr lang="en-US" altLang="ko-KR" sz="1100" dirty="0">
                <a:latin typeface="+mn-ea"/>
              </a:rPr>
              <a:t> </a:t>
            </a:r>
            <a:r>
              <a:rPr lang="ko-KR" altLang="en-US" sz="1100" dirty="0">
                <a:latin typeface="+mn-ea"/>
              </a:rPr>
              <a:t>객체 안에 있는</a:t>
            </a:r>
            <a:endParaRPr lang="en-US" altLang="ko-KR" sz="1100" dirty="0">
              <a:latin typeface="+mn-ea"/>
            </a:endParaRPr>
          </a:p>
          <a:p>
            <a:r>
              <a:rPr lang="ko-KR" altLang="en-US" sz="1100" dirty="0">
                <a:latin typeface="+mn-ea"/>
              </a:rPr>
              <a:t>값들을 파라메터로 전송합니다</a:t>
            </a:r>
            <a:r>
              <a:rPr lang="en-US" altLang="ko-KR" sz="1100" dirty="0">
                <a:latin typeface="+mn-ea"/>
              </a:rPr>
              <a:t>.(Servlet or JSP)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1646903" y="4507084"/>
            <a:ext cx="2115670" cy="11347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웹브라우저</a:t>
            </a:r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8011843" y="4507084"/>
            <a:ext cx="2115670" cy="11347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DataBase</a:t>
            </a:r>
            <a:endParaRPr lang="ko-KR" altLang="en-US" dirty="0"/>
          </a:p>
        </p:txBody>
      </p:sp>
      <p:sp>
        <p:nvSpPr>
          <p:cNvPr id="18" name="직사각형 17"/>
          <p:cNvSpPr/>
          <p:nvPr/>
        </p:nvSpPr>
        <p:spPr>
          <a:xfrm>
            <a:off x="6008088" y="4881915"/>
            <a:ext cx="797859" cy="41228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DAO</a:t>
            </a:r>
            <a:endParaRPr lang="ko-KR" altLang="en-US" sz="1400" dirty="0"/>
          </a:p>
        </p:txBody>
      </p:sp>
      <p:sp>
        <p:nvSpPr>
          <p:cNvPr id="19" name="직사각형 18"/>
          <p:cNvSpPr/>
          <p:nvPr/>
        </p:nvSpPr>
        <p:spPr>
          <a:xfrm>
            <a:off x="5488278" y="5382461"/>
            <a:ext cx="797860" cy="41228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DTO</a:t>
            </a:r>
            <a:endParaRPr lang="ko-KR" altLang="en-US" sz="1400" dirty="0"/>
          </a:p>
        </p:txBody>
      </p:sp>
      <p:cxnSp>
        <p:nvCxnSpPr>
          <p:cNvPr id="21" name="직선 화살표 연결선 20"/>
          <p:cNvCxnSpPr/>
          <p:nvPr/>
        </p:nvCxnSpPr>
        <p:spPr>
          <a:xfrm>
            <a:off x="3762573" y="4956492"/>
            <a:ext cx="10668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/>
          <p:nvPr/>
        </p:nvCxnSpPr>
        <p:spPr>
          <a:xfrm>
            <a:off x="6945043" y="4951953"/>
            <a:ext cx="10668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5353808" y="4230834"/>
            <a:ext cx="1066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+mn-ea"/>
              </a:rPr>
              <a:t>서버</a:t>
            </a:r>
            <a:endParaRPr lang="en-US" altLang="ko-KR" sz="2000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26" name="직선 화살표 연결선 25"/>
          <p:cNvCxnSpPr/>
          <p:nvPr/>
        </p:nvCxnSpPr>
        <p:spPr>
          <a:xfrm flipH="1">
            <a:off x="6945043" y="5211953"/>
            <a:ext cx="10668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 flipH="1">
            <a:off x="3762573" y="5211953"/>
            <a:ext cx="10668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>
            <a:off x="4994355" y="4881914"/>
            <a:ext cx="797859" cy="41228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Servlet</a:t>
            </a:r>
          </a:p>
          <a:p>
            <a:pPr algn="ctr"/>
            <a:r>
              <a:rPr lang="en-US" altLang="ko-KR" sz="1400" dirty="0"/>
              <a:t>JSP</a:t>
            </a:r>
            <a:endParaRPr lang="ko-KR" altLang="en-US" sz="1400" dirty="0"/>
          </a:p>
        </p:txBody>
      </p:sp>
      <p:cxnSp>
        <p:nvCxnSpPr>
          <p:cNvPr id="30" name="직선 화살표 연결선 29"/>
          <p:cNvCxnSpPr/>
          <p:nvPr/>
        </p:nvCxnSpPr>
        <p:spPr>
          <a:xfrm>
            <a:off x="5270087" y="5313863"/>
            <a:ext cx="192021" cy="29440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/>
          <p:nvPr/>
        </p:nvCxnSpPr>
        <p:spPr>
          <a:xfrm flipV="1">
            <a:off x="6324961" y="5321358"/>
            <a:ext cx="282315" cy="27790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/>
          <p:nvPr/>
        </p:nvCxnSpPr>
        <p:spPr>
          <a:xfrm flipH="1" flipV="1">
            <a:off x="5231264" y="5382462"/>
            <a:ext cx="162020" cy="254721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/>
          <p:cNvCxnSpPr/>
          <p:nvPr/>
        </p:nvCxnSpPr>
        <p:spPr>
          <a:xfrm flipH="1">
            <a:off x="6324961" y="5460310"/>
            <a:ext cx="289166" cy="26975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9691452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err="1">
                <a:latin typeface="+mn-ea"/>
              </a:rPr>
              <a:t>PreparedStatement</a:t>
            </a:r>
            <a:r>
              <a:rPr lang="ko-KR" altLang="en-US" sz="1600" b="1" dirty="0">
                <a:latin typeface="+mn-ea"/>
              </a:rPr>
              <a:t>객체 살펴보기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7008" y="1116906"/>
            <a:ext cx="1067679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SQL</a:t>
            </a:r>
            <a:r>
              <a:rPr lang="ko-KR" altLang="en-US" sz="1100" dirty="0">
                <a:latin typeface="+mn-ea"/>
              </a:rPr>
              <a:t>문 실행을 위해 </a:t>
            </a:r>
            <a:r>
              <a:rPr lang="en-US" altLang="ko-KR" sz="1100" dirty="0">
                <a:latin typeface="+mn-ea"/>
              </a:rPr>
              <a:t>Statement</a:t>
            </a:r>
            <a:r>
              <a:rPr lang="ko-KR" altLang="en-US" sz="1100" dirty="0">
                <a:latin typeface="+mn-ea"/>
              </a:rPr>
              <a:t>객체를 이용 하였습니다</a:t>
            </a:r>
            <a:r>
              <a:rPr lang="en-US" altLang="ko-KR" sz="1100" dirty="0">
                <a:latin typeface="+mn-ea"/>
              </a:rPr>
              <a:t>. Statement</a:t>
            </a:r>
            <a:r>
              <a:rPr lang="ko-KR" altLang="en-US" sz="1100" dirty="0">
                <a:latin typeface="+mn-ea"/>
              </a:rPr>
              <a:t>객체의 경우 </a:t>
            </a:r>
            <a:r>
              <a:rPr lang="en-US" altLang="ko-KR" sz="1100" dirty="0">
                <a:latin typeface="+mn-ea"/>
              </a:rPr>
              <a:t>SQL Injection</a:t>
            </a:r>
            <a:r>
              <a:rPr lang="ko-KR" altLang="en-US" sz="1100" dirty="0">
                <a:latin typeface="+mn-ea"/>
              </a:rPr>
              <a:t>에 걸릴 가능성이 존재하고</a:t>
            </a:r>
            <a:r>
              <a:rPr lang="en-US" altLang="ko-KR" sz="1100" dirty="0">
                <a:latin typeface="+mn-ea"/>
              </a:rPr>
              <a:t>. </a:t>
            </a:r>
            <a:r>
              <a:rPr lang="ko-KR" altLang="en-US" sz="1100" dirty="0">
                <a:latin typeface="+mn-ea"/>
              </a:rPr>
              <a:t>변수를 입력하는 과정에서 휴먼 오류가 발생할 가능성이 있습니다</a:t>
            </a:r>
            <a:r>
              <a:rPr lang="en-US" altLang="ko-KR" sz="1100" dirty="0">
                <a:latin typeface="+mn-ea"/>
              </a:rPr>
              <a:t>. </a:t>
            </a:r>
            <a:r>
              <a:rPr lang="ko-KR" altLang="en-US" sz="1100" dirty="0">
                <a:latin typeface="+mn-ea"/>
              </a:rPr>
              <a:t>이러한 단점을 보완한 것이 </a:t>
            </a:r>
            <a:r>
              <a:rPr lang="en-US" altLang="ko-KR" sz="1100" dirty="0" err="1">
                <a:latin typeface="+mn-ea"/>
              </a:rPr>
              <a:t>PreparedStatement</a:t>
            </a:r>
            <a:r>
              <a:rPr lang="ko-KR" altLang="en-US" sz="1100" dirty="0">
                <a:latin typeface="+mn-ea"/>
              </a:rPr>
              <a:t>객체입니다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>
                <a:latin typeface="+mn-ea"/>
              </a:rPr>
              <a:t>(jsp_20_2_ex1_preparedex)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D2B8E2CF-A289-4112-990D-FC9DECF3D12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4724"/>
          <a:stretch/>
        </p:blipFill>
        <p:spPr>
          <a:xfrm>
            <a:off x="4373053" y="4634733"/>
            <a:ext cx="5913946" cy="2168447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B2924C9C-21B1-4AC7-A98E-84BBDAD305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008" y="2136316"/>
            <a:ext cx="10668000" cy="20955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12B04D5-7D28-4E31-ABEB-D24CAAAC5ED8}"/>
              </a:ext>
            </a:extLst>
          </p:cNvPr>
          <p:cNvSpPr txBox="1"/>
          <p:nvPr/>
        </p:nvSpPr>
        <p:spPr>
          <a:xfrm>
            <a:off x="604155" y="1796141"/>
            <a:ext cx="8933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Statement : insert into </a:t>
            </a:r>
            <a:r>
              <a:rPr lang="ko-KR" altLang="en-US" dirty="0"/>
              <a:t>코드 입력 과정에서 따옴표</a:t>
            </a:r>
            <a:r>
              <a:rPr lang="en-US" altLang="ko-KR" dirty="0"/>
              <a:t>, </a:t>
            </a:r>
            <a:r>
              <a:rPr lang="ko-KR" altLang="en-US" dirty="0"/>
              <a:t>띄어쓰기 등의 실수를 할 확률이 높음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943C982-B581-4C9B-87F6-5A93C156B83B}"/>
              </a:ext>
            </a:extLst>
          </p:cNvPr>
          <p:cNvSpPr txBox="1"/>
          <p:nvPr/>
        </p:nvSpPr>
        <p:spPr>
          <a:xfrm>
            <a:off x="677008" y="4278865"/>
            <a:ext cx="106465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PreparedStatement</a:t>
            </a:r>
            <a:r>
              <a:rPr lang="en-US" altLang="ko-KR" dirty="0"/>
              <a:t> : value </a:t>
            </a:r>
            <a:r>
              <a:rPr lang="ko-KR" altLang="en-US" dirty="0"/>
              <a:t>부분을 따로 변수</a:t>
            </a:r>
            <a:r>
              <a:rPr lang="en-US" altLang="ko-KR" dirty="0"/>
              <a:t>(</a:t>
            </a:r>
            <a:r>
              <a:rPr lang="ko-KR" altLang="en-US" dirty="0"/>
              <a:t>물음표</a:t>
            </a:r>
            <a:r>
              <a:rPr lang="en-US" altLang="ko-KR" dirty="0"/>
              <a:t>) </a:t>
            </a:r>
            <a:r>
              <a:rPr lang="ko-KR" altLang="en-US" dirty="0"/>
              <a:t>처리해서 </a:t>
            </a:r>
            <a:r>
              <a:rPr lang="en-US" altLang="ko-KR" dirty="0"/>
              <a:t>SQL Injection</a:t>
            </a:r>
            <a:r>
              <a:rPr lang="ko-KR" altLang="en-US" dirty="0"/>
              <a:t>에도 대비하고</a:t>
            </a:r>
            <a:r>
              <a:rPr lang="en-US" altLang="ko-KR" dirty="0"/>
              <a:t>,  </a:t>
            </a:r>
            <a:r>
              <a:rPr lang="ko-KR" altLang="en-US" dirty="0"/>
              <a:t>코드 가독성도</a:t>
            </a:r>
            <a:endParaRPr lang="en-US" altLang="ko-KR" dirty="0"/>
          </a:p>
          <a:p>
            <a:r>
              <a:rPr lang="ko-KR" altLang="en-US" dirty="0"/>
              <a:t>높였으며</a:t>
            </a:r>
            <a:r>
              <a:rPr lang="en-US" altLang="ko-KR" dirty="0"/>
              <a:t>, </a:t>
            </a:r>
            <a:r>
              <a:rPr lang="ko-KR" altLang="en-US" dirty="0"/>
              <a:t>실수를 할 확률도 줄였음</a:t>
            </a:r>
          </a:p>
        </p:txBody>
      </p:sp>
    </p:spTree>
    <p:extLst>
      <p:ext uri="{BB962C8B-B14F-4D97-AF65-F5344CB8AC3E}">
        <p14:creationId xmlns:p14="http://schemas.microsoft.com/office/powerpoint/2010/main" val="1001085763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</a:rPr>
              <a:t>커넥션 풀</a:t>
            </a:r>
            <a:r>
              <a:rPr lang="en-US" altLang="ko-KR" sz="1600" b="1" dirty="0">
                <a:latin typeface="+mn-ea"/>
              </a:rPr>
              <a:t>(DBCP)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7008" y="1116906"/>
            <a:ext cx="106767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클라이언트에서 다수의 요청이 발생할 경우 데이터베이스에 부하가 발생하게 됩니다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ko-KR" altLang="en-US" sz="1100" dirty="0">
                <a:latin typeface="+mn-ea"/>
              </a:rPr>
              <a:t>이러한 문제를 해결 하기 위해서 커넥션 풀</a:t>
            </a:r>
            <a:r>
              <a:rPr lang="en-US" altLang="ko-KR" sz="1100" dirty="0">
                <a:latin typeface="+mn-ea"/>
              </a:rPr>
              <a:t>(</a:t>
            </a:r>
            <a:r>
              <a:rPr lang="en-US" altLang="ko-KR" sz="1100" dirty="0" err="1">
                <a:latin typeface="+mn-ea"/>
              </a:rPr>
              <a:t>DataBase</a:t>
            </a:r>
            <a:r>
              <a:rPr lang="en-US" altLang="ko-KR" sz="1100" dirty="0">
                <a:latin typeface="+mn-ea"/>
              </a:rPr>
              <a:t> Connection Pool)</a:t>
            </a:r>
            <a:r>
              <a:rPr lang="ko-KR" altLang="en-US" sz="1100" dirty="0">
                <a:latin typeface="+mn-ea"/>
              </a:rPr>
              <a:t>기법을 이용 합니다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ko-KR" altLang="en-US" sz="1100" dirty="0">
                <a:latin typeface="+mn-ea"/>
              </a:rPr>
              <a:t>비유하자면</a:t>
            </a:r>
            <a:r>
              <a:rPr lang="en-US" altLang="ko-KR" sz="1100" dirty="0">
                <a:latin typeface="+mn-ea"/>
              </a:rPr>
              <a:t> </a:t>
            </a:r>
            <a:r>
              <a:rPr lang="ko-KR" altLang="en-US" sz="1100" dirty="0">
                <a:latin typeface="+mn-ea"/>
              </a:rPr>
              <a:t>맛집에서 손님이 몰릴 점심 시간을 대비하여 음식</a:t>
            </a:r>
            <a:r>
              <a:rPr lang="en-US" altLang="ko-KR" sz="1100" dirty="0">
                <a:latin typeface="+mn-ea"/>
              </a:rPr>
              <a:t>(=DB</a:t>
            </a:r>
            <a:r>
              <a:rPr lang="ko-KR" altLang="en-US" sz="1100" dirty="0">
                <a:latin typeface="+mn-ea"/>
              </a:rPr>
              <a:t>에 접속할 </a:t>
            </a:r>
            <a:r>
              <a:rPr lang="en-US" altLang="ko-KR" sz="1100" dirty="0">
                <a:latin typeface="+mn-ea"/>
              </a:rPr>
              <a:t>Connection)</a:t>
            </a:r>
            <a:r>
              <a:rPr lang="ko-KR" altLang="en-US" sz="1100" dirty="0">
                <a:latin typeface="+mn-ea"/>
              </a:rPr>
              <a:t>들을 미리 만들어 두어서 테이블 회전을 빠르게 하는 것</a:t>
            </a:r>
            <a:endParaRPr lang="en-US" altLang="ko-KR" sz="1100" dirty="0">
              <a:latin typeface="+mn-ea"/>
            </a:endParaRPr>
          </a:p>
          <a:p>
            <a:r>
              <a:rPr lang="en-US" altLang="ko-KR" sz="1100" dirty="0">
                <a:latin typeface="+mn-ea"/>
              </a:rPr>
              <a:t>(jsp_20_3_ex1_cpex)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1415844" y="2182761"/>
            <a:ext cx="2045110" cy="5604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웹브라우저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1415844" y="2895103"/>
            <a:ext cx="2045110" cy="5604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웹브라우저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1415844" y="3590640"/>
            <a:ext cx="2045110" cy="5604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웹브라우저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1415844" y="4302982"/>
            <a:ext cx="2045110" cy="5604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웹브라우저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1415844" y="3593981"/>
            <a:ext cx="2045110" cy="5604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웹브라우저</a:t>
            </a:r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1415844" y="5011983"/>
            <a:ext cx="2045110" cy="5604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웹브라우저</a:t>
            </a:r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4883204" y="2939849"/>
            <a:ext cx="2045110" cy="1863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서버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en-US" altLang="ko-KR" dirty="0"/>
              <a:t>(DBCP)</a:t>
            </a:r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8350564" y="3242871"/>
            <a:ext cx="2045110" cy="12559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DataBase</a:t>
            </a:r>
            <a:endParaRPr lang="ko-KR" altLang="en-US" dirty="0"/>
          </a:p>
        </p:txBody>
      </p:sp>
      <p:cxnSp>
        <p:nvCxnSpPr>
          <p:cNvPr id="17" name="직선 화살표 연결선 16"/>
          <p:cNvCxnSpPr>
            <a:stCxn id="4" idx="3"/>
            <a:endCxn id="13" idx="1"/>
          </p:cNvCxnSpPr>
          <p:nvPr/>
        </p:nvCxnSpPr>
        <p:spPr>
          <a:xfrm>
            <a:off x="3460954" y="2462981"/>
            <a:ext cx="1422250" cy="14087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>
            <a:stCxn id="8" idx="3"/>
            <a:endCxn id="13" idx="1"/>
          </p:cNvCxnSpPr>
          <p:nvPr/>
        </p:nvCxnSpPr>
        <p:spPr>
          <a:xfrm>
            <a:off x="3460954" y="3175323"/>
            <a:ext cx="1422250" cy="6964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>
            <a:stCxn id="9" idx="3"/>
            <a:endCxn id="13" idx="1"/>
          </p:cNvCxnSpPr>
          <p:nvPr/>
        </p:nvCxnSpPr>
        <p:spPr>
          <a:xfrm>
            <a:off x="3460954" y="3870860"/>
            <a:ext cx="1422250" cy="8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>
            <a:stCxn id="10" idx="3"/>
            <a:endCxn id="13" idx="1"/>
          </p:cNvCxnSpPr>
          <p:nvPr/>
        </p:nvCxnSpPr>
        <p:spPr>
          <a:xfrm flipV="1">
            <a:off x="3460954" y="3871749"/>
            <a:ext cx="1422250" cy="7114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>
            <a:stCxn id="12" idx="3"/>
            <a:endCxn id="13" idx="1"/>
          </p:cNvCxnSpPr>
          <p:nvPr/>
        </p:nvCxnSpPr>
        <p:spPr>
          <a:xfrm flipV="1">
            <a:off x="3460954" y="3871749"/>
            <a:ext cx="1422250" cy="14204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/>
          <p:nvPr/>
        </p:nvCxnSpPr>
        <p:spPr>
          <a:xfrm>
            <a:off x="6931516" y="3869082"/>
            <a:ext cx="1422250" cy="8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B8DA2B83-97D1-40D8-A72E-182BBF28709C}"/>
              </a:ext>
            </a:extLst>
          </p:cNvPr>
          <p:cNvSpPr/>
          <p:nvPr/>
        </p:nvSpPr>
        <p:spPr>
          <a:xfrm>
            <a:off x="6340934" y="4240302"/>
            <a:ext cx="1822337" cy="234343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DataBase</a:t>
            </a:r>
            <a:r>
              <a:rPr lang="ko-KR" altLang="en-US" dirty="0"/>
              <a:t>에 접속할</a:t>
            </a:r>
            <a:endParaRPr lang="en-US" altLang="ko-KR" dirty="0"/>
          </a:p>
          <a:p>
            <a:pPr algn="ctr"/>
            <a:r>
              <a:rPr lang="en-US" altLang="ko-KR" dirty="0">
                <a:highlight>
                  <a:srgbClr val="FFFF00"/>
                </a:highlight>
              </a:rPr>
              <a:t>Connection </a:t>
            </a:r>
            <a:r>
              <a:rPr lang="ko-KR" altLang="en-US" dirty="0">
                <a:highlight>
                  <a:srgbClr val="FFFF00"/>
                </a:highlight>
              </a:rPr>
              <a:t>객체를</a:t>
            </a:r>
            <a:r>
              <a:rPr lang="ko-KR" altLang="en-US" dirty="0"/>
              <a:t> 지정한 개수 만큼 </a:t>
            </a:r>
            <a:r>
              <a:rPr lang="ko-KR" altLang="en-US" dirty="0">
                <a:highlight>
                  <a:srgbClr val="FFFF00"/>
                </a:highlight>
              </a:rPr>
              <a:t>미리 </a:t>
            </a:r>
            <a:r>
              <a:rPr lang="ko-KR" altLang="en-US" dirty="0" err="1">
                <a:highlight>
                  <a:srgbClr val="FFFF00"/>
                </a:highlight>
              </a:rPr>
              <a:t>만들어두는</a:t>
            </a:r>
            <a:r>
              <a:rPr lang="ko-KR" altLang="en-US" dirty="0">
                <a:highlight>
                  <a:srgbClr val="FFFF00"/>
                </a:highlight>
              </a:rPr>
              <a:t> 것</a:t>
            </a:r>
            <a:endParaRPr lang="en-US" altLang="ko-KR" dirty="0">
              <a:highlight>
                <a:srgbClr val="FFFF00"/>
              </a:highlight>
            </a:endParaRPr>
          </a:p>
          <a:p>
            <a:pPr algn="ctr"/>
            <a:r>
              <a:rPr lang="en-US" altLang="ko-KR" dirty="0"/>
              <a:t>= </a:t>
            </a:r>
            <a:r>
              <a:rPr lang="ko-KR" altLang="en-US" dirty="0"/>
              <a:t>커넥션 풀</a:t>
            </a:r>
          </a:p>
        </p:txBody>
      </p:sp>
    </p:spTree>
    <p:extLst>
      <p:ext uri="{BB962C8B-B14F-4D97-AF65-F5344CB8AC3E}">
        <p14:creationId xmlns:p14="http://schemas.microsoft.com/office/powerpoint/2010/main" val="1132260478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</a:rPr>
              <a:t>커넥션 풀</a:t>
            </a:r>
            <a:r>
              <a:rPr lang="en-US" altLang="ko-KR" sz="1600" b="1" dirty="0">
                <a:latin typeface="+mn-ea"/>
              </a:rPr>
              <a:t>(DBCP)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818381" y="1420306"/>
            <a:ext cx="66639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tomcat</a:t>
            </a:r>
            <a:r>
              <a:rPr lang="ko-KR" altLang="en-US" sz="1100" dirty="0">
                <a:latin typeface="+mn-ea"/>
              </a:rPr>
              <a:t>컨테이너가 데이터베이스 인증을 하도록 </a:t>
            </a:r>
            <a:r>
              <a:rPr lang="en-US" altLang="ko-KR" sz="1100" dirty="0">
                <a:latin typeface="+mn-ea"/>
              </a:rPr>
              <a:t>context.xml </a:t>
            </a:r>
            <a:r>
              <a:rPr lang="ko-KR" altLang="en-US" sz="1100">
                <a:latin typeface="+mn-ea"/>
              </a:rPr>
              <a:t>파일을 열어 </a:t>
            </a:r>
            <a:r>
              <a:rPr lang="ko-KR" altLang="en-US" sz="1100" dirty="0">
                <a:latin typeface="+mn-ea"/>
              </a:rPr>
              <a:t>아래의 코드를 추가 합니다</a:t>
            </a:r>
            <a:r>
              <a:rPr lang="en-US" altLang="ko-KR" sz="1100" dirty="0">
                <a:latin typeface="+mn-ea"/>
              </a:rPr>
              <a:t>.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2349" y="2006972"/>
            <a:ext cx="4236514" cy="629752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2349" y="3246034"/>
            <a:ext cx="4279451" cy="579658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9399639" y="2321848"/>
            <a:ext cx="737419" cy="31487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9399638" y="3544937"/>
            <a:ext cx="737419" cy="31487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11316930" y="2164410"/>
            <a:ext cx="401934" cy="31487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직선 화살표 연결선 20"/>
          <p:cNvCxnSpPr>
            <a:stCxn id="19" idx="2"/>
          </p:cNvCxnSpPr>
          <p:nvPr/>
        </p:nvCxnSpPr>
        <p:spPr>
          <a:xfrm>
            <a:off x="9768349" y="2636724"/>
            <a:ext cx="4916" cy="9082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그림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6188" y="1953426"/>
            <a:ext cx="4724400" cy="3486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264920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</a:rPr>
              <a:t>회원 인증 프로그래밍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7008" y="1116906"/>
            <a:ext cx="1067679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지금까지 살펴본 </a:t>
            </a:r>
            <a:r>
              <a:rPr lang="en-US" altLang="ko-KR" sz="1100" dirty="0">
                <a:latin typeface="+mn-ea"/>
              </a:rPr>
              <a:t>JSP </a:t>
            </a:r>
            <a:r>
              <a:rPr lang="ko-KR" altLang="en-US" sz="1100" dirty="0">
                <a:latin typeface="+mn-ea"/>
              </a:rPr>
              <a:t>및 </a:t>
            </a:r>
            <a:r>
              <a:rPr lang="en-US" altLang="ko-KR" sz="1100" dirty="0">
                <a:latin typeface="+mn-ea"/>
              </a:rPr>
              <a:t>Servlet</a:t>
            </a:r>
            <a:r>
              <a:rPr lang="ko-KR" altLang="en-US" sz="1100" dirty="0">
                <a:latin typeface="+mn-ea"/>
              </a:rPr>
              <a:t>관련 기능들을 가지고 회원 인증 프로그래밍을 만들어 봅니다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>
                <a:latin typeface="+mn-ea"/>
              </a:rPr>
              <a:t>(jsp_21_1_ex1_memberex)</a:t>
            </a:r>
          </a:p>
        </p:txBody>
      </p:sp>
      <p:cxnSp>
        <p:nvCxnSpPr>
          <p:cNvPr id="7" name="직선 연결선 6"/>
          <p:cNvCxnSpPr/>
          <p:nvPr/>
        </p:nvCxnSpPr>
        <p:spPr>
          <a:xfrm>
            <a:off x="878540" y="1941548"/>
            <a:ext cx="10183907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878540" y="1684639"/>
            <a:ext cx="101839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전체적인 흐름도</a:t>
            </a:r>
            <a:endParaRPr lang="en-US" altLang="ko-KR" sz="1100" dirty="0">
              <a:latin typeface="+mn-ea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829835" y="3694839"/>
            <a:ext cx="1326776" cy="6505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+mn-ea"/>
              </a:rPr>
              <a:t>로그인</a:t>
            </a:r>
            <a:endParaRPr lang="en-US" altLang="ko-KR" sz="1200" dirty="0">
              <a:latin typeface="+mn-ea"/>
            </a:endParaRPr>
          </a:p>
          <a:p>
            <a:pPr algn="ctr"/>
            <a:r>
              <a:rPr lang="en-US" altLang="ko-KR" sz="1200" dirty="0" err="1">
                <a:latin typeface="+mn-ea"/>
              </a:rPr>
              <a:t>login.jsp</a:t>
            </a:r>
            <a:endParaRPr lang="ko-KR" altLang="en-US" sz="1200" dirty="0">
              <a:latin typeface="+mn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568988" y="3694839"/>
            <a:ext cx="1326776" cy="6505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+mn-ea"/>
              </a:rPr>
              <a:t>회원 인증</a:t>
            </a:r>
            <a:r>
              <a:rPr lang="en-US" altLang="ko-KR" sz="1200" dirty="0" err="1">
                <a:latin typeface="+mn-ea"/>
              </a:rPr>
              <a:t>loginOk.jsp</a:t>
            </a:r>
            <a:endParaRPr lang="ko-KR" altLang="en-US" sz="1200" dirty="0">
              <a:latin typeface="+mn-ea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308141" y="3694839"/>
            <a:ext cx="1326776" cy="6505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+mn-ea"/>
              </a:rPr>
              <a:t>메인</a:t>
            </a:r>
            <a:endParaRPr lang="en-US" altLang="ko-KR" sz="1200" dirty="0">
              <a:latin typeface="+mn-ea"/>
            </a:endParaRPr>
          </a:p>
          <a:p>
            <a:pPr algn="ctr"/>
            <a:r>
              <a:rPr lang="en-US" altLang="ko-KR" sz="1200" dirty="0" err="1">
                <a:latin typeface="+mn-ea"/>
              </a:rPr>
              <a:t>main.jsp</a:t>
            </a:r>
            <a:endParaRPr lang="ko-KR" altLang="en-US" sz="1200" dirty="0">
              <a:latin typeface="+mn-ea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829835" y="4869216"/>
            <a:ext cx="1326776" cy="6505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+mn-ea"/>
              </a:rPr>
              <a:t>회원 가입</a:t>
            </a:r>
            <a:endParaRPr lang="en-US" altLang="ko-KR" sz="1200" dirty="0">
              <a:latin typeface="+mn-ea"/>
            </a:endParaRPr>
          </a:p>
          <a:p>
            <a:pPr algn="ctr"/>
            <a:r>
              <a:rPr lang="en-US" altLang="ko-KR" sz="1200" dirty="0" err="1">
                <a:latin typeface="+mn-ea"/>
              </a:rPr>
              <a:t>join.jsp</a:t>
            </a:r>
            <a:endParaRPr lang="ko-KR" altLang="en-US" sz="1200" dirty="0">
              <a:latin typeface="+mn-ea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568988" y="4869216"/>
            <a:ext cx="1326776" cy="6505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+mn-ea"/>
              </a:rPr>
              <a:t>회원 가입 인증</a:t>
            </a:r>
            <a:endParaRPr lang="en-US" altLang="ko-KR" sz="1200" dirty="0">
              <a:latin typeface="+mn-ea"/>
            </a:endParaRPr>
          </a:p>
          <a:p>
            <a:pPr algn="ctr"/>
            <a:r>
              <a:rPr lang="en-US" altLang="ko-KR" sz="1200" dirty="0" err="1">
                <a:latin typeface="+mn-ea"/>
              </a:rPr>
              <a:t>JoinOk.jsp</a:t>
            </a:r>
            <a:endParaRPr lang="ko-KR" altLang="en-US" sz="1200" dirty="0">
              <a:latin typeface="+mn-ea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9243646" y="5012651"/>
            <a:ext cx="1326776" cy="6505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+mn-ea"/>
              </a:rPr>
              <a:t>DAO</a:t>
            </a:r>
          </a:p>
          <a:p>
            <a:pPr algn="ctr"/>
            <a:r>
              <a:rPr lang="en-US" altLang="ko-KR" sz="1200">
                <a:latin typeface="+mn-ea"/>
              </a:rPr>
              <a:t>MemberDao</a:t>
            </a:r>
            <a:endParaRPr lang="ko-KR" altLang="en-US" sz="1200" dirty="0">
              <a:latin typeface="+mn-ea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5308141" y="2516621"/>
            <a:ext cx="1326776" cy="6505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+mn-ea"/>
              </a:rPr>
              <a:t>회원 정보 수정</a:t>
            </a:r>
            <a:endParaRPr lang="en-US" altLang="ko-KR" sz="1200" dirty="0">
              <a:latin typeface="+mn-ea"/>
            </a:endParaRPr>
          </a:p>
          <a:p>
            <a:pPr algn="ctr"/>
            <a:r>
              <a:rPr lang="en-US" altLang="ko-KR" sz="1200" dirty="0" err="1">
                <a:latin typeface="+mn-ea"/>
              </a:rPr>
              <a:t>modify.jsp</a:t>
            </a:r>
            <a:endParaRPr lang="ko-KR" altLang="en-US" sz="1200" dirty="0">
              <a:latin typeface="+mn-ea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7047294" y="3694839"/>
            <a:ext cx="1326776" cy="6505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+mn-ea"/>
              </a:rPr>
              <a:t>로그아웃</a:t>
            </a:r>
            <a:endParaRPr lang="en-US" altLang="ko-KR" sz="1200" dirty="0">
              <a:latin typeface="+mn-ea"/>
            </a:endParaRPr>
          </a:p>
          <a:p>
            <a:pPr algn="ctr"/>
            <a:r>
              <a:rPr lang="en-US" altLang="ko-KR" sz="1200" dirty="0" err="1">
                <a:latin typeface="+mn-ea"/>
              </a:rPr>
              <a:t>logOut.jsp</a:t>
            </a:r>
            <a:endParaRPr lang="ko-KR" altLang="en-US" sz="1200" dirty="0">
              <a:latin typeface="+mn-ea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7047294" y="2516621"/>
            <a:ext cx="1452282" cy="6505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+mn-ea"/>
              </a:rPr>
              <a:t>회원 정보 </a:t>
            </a:r>
            <a:r>
              <a:rPr lang="en-US" altLang="ko-KR" sz="1200" dirty="0">
                <a:latin typeface="+mn-ea"/>
              </a:rPr>
              <a:t>update</a:t>
            </a:r>
          </a:p>
          <a:p>
            <a:pPr algn="ctr"/>
            <a:r>
              <a:rPr lang="en-US" altLang="ko-KR" sz="1200" dirty="0" err="1">
                <a:latin typeface="+mn-ea"/>
              </a:rPr>
              <a:t>modifyOk.jsp</a:t>
            </a:r>
            <a:endParaRPr lang="ko-KR" altLang="en-US" sz="1200" dirty="0">
              <a:latin typeface="+mn-ea"/>
            </a:endParaRPr>
          </a:p>
        </p:txBody>
      </p:sp>
      <p:cxnSp>
        <p:nvCxnSpPr>
          <p:cNvPr id="21" name="직선 화살표 연결선 20"/>
          <p:cNvCxnSpPr>
            <a:stCxn id="4" idx="3"/>
            <a:endCxn id="10" idx="1"/>
          </p:cNvCxnSpPr>
          <p:nvPr/>
        </p:nvCxnSpPr>
        <p:spPr>
          <a:xfrm>
            <a:off x="3156611" y="4020130"/>
            <a:ext cx="41237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/>
          <p:nvPr/>
        </p:nvCxnSpPr>
        <p:spPr>
          <a:xfrm>
            <a:off x="4895764" y="4022691"/>
            <a:ext cx="41237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/>
          <p:nvPr/>
        </p:nvCxnSpPr>
        <p:spPr>
          <a:xfrm>
            <a:off x="6634917" y="4020130"/>
            <a:ext cx="41237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>
            <a:stCxn id="4" idx="2"/>
            <a:endCxn id="12" idx="0"/>
          </p:cNvCxnSpPr>
          <p:nvPr/>
        </p:nvCxnSpPr>
        <p:spPr>
          <a:xfrm>
            <a:off x="2493223" y="4345421"/>
            <a:ext cx="0" cy="5237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/>
          <p:nvPr/>
        </p:nvCxnSpPr>
        <p:spPr>
          <a:xfrm>
            <a:off x="3156611" y="5185543"/>
            <a:ext cx="41237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>
            <a:stCxn id="13" idx="0"/>
          </p:cNvCxnSpPr>
          <p:nvPr/>
        </p:nvCxnSpPr>
        <p:spPr>
          <a:xfrm flipH="1" flipV="1">
            <a:off x="3156611" y="4345421"/>
            <a:ext cx="1075765" cy="5237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/>
          <p:cNvCxnSpPr>
            <a:stCxn id="11" idx="0"/>
            <a:endCxn id="18" idx="2"/>
          </p:cNvCxnSpPr>
          <p:nvPr/>
        </p:nvCxnSpPr>
        <p:spPr>
          <a:xfrm flipV="1">
            <a:off x="5971529" y="3167203"/>
            <a:ext cx="0" cy="5276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/>
          <p:cNvCxnSpPr/>
          <p:nvPr/>
        </p:nvCxnSpPr>
        <p:spPr>
          <a:xfrm>
            <a:off x="6634916" y="2829105"/>
            <a:ext cx="41237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/>
          <p:cNvCxnSpPr>
            <a:endCxn id="17" idx="1"/>
          </p:cNvCxnSpPr>
          <p:nvPr/>
        </p:nvCxnSpPr>
        <p:spPr>
          <a:xfrm>
            <a:off x="8499576" y="3167203"/>
            <a:ext cx="744070" cy="21707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/>
          <p:cNvCxnSpPr>
            <a:endCxn id="17" idx="1"/>
          </p:cNvCxnSpPr>
          <p:nvPr/>
        </p:nvCxnSpPr>
        <p:spPr>
          <a:xfrm>
            <a:off x="4895763" y="5194507"/>
            <a:ext cx="4347883" cy="1434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/>
          <p:cNvCxnSpPr/>
          <p:nvPr/>
        </p:nvCxnSpPr>
        <p:spPr>
          <a:xfrm>
            <a:off x="4895763" y="4339018"/>
            <a:ext cx="4267201" cy="9272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6425386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10821D13-9745-4B22-A23B-39D51EFB51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864"/>
          <a:stretch/>
        </p:blipFill>
        <p:spPr>
          <a:xfrm>
            <a:off x="857617" y="2928325"/>
            <a:ext cx="3581400" cy="374136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+mn-ea"/>
              </a:rPr>
              <a:t>파일 업로드 라이브러리 설치</a:t>
            </a:r>
            <a:endParaRPr lang="en-US" altLang="ko-KR" sz="1600" dirty="0">
              <a:latin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7008" y="1116906"/>
            <a:ext cx="1067679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웹에서 파일업로드 기능은 많이 볼 수 있습니다</a:t>
            </a:r>
            <a:r>
              <a:rPr lang="en-US" altLang="ko-KR" sz="1100" dirty="0">
                <a:latin typeface="+mn-ea"/>
              </a:rPr>
              <a:t>. </a:t>
            </a:r>
            <a:r>
              <a:rPr lang="ko-KR" altLang="en-US" sz="1100" dirty="0">
                <a:latin typeface="+mn-ea"/>
              </a:rPr>
              <a:t>자료실</a:t>
            </a:r>
            <a:r>
              <a:rPr lang="en-US" altLang="ko-KR" sz="1100" dirty="0">
                <a:latin typeface="+mn-ea"/>
              </a:rPr>
              <a:t>, </a:t>
            </a:r>
            <a:r>
              <a:rPr lang="ko-KR" altLang="en-US" sz="1100" dirty="0">
                <a:latin typeface="+mn-ea"/>
              </a:rPr>
              <a:t>사진인화 서비스</a:t>
            </a:r>
            <a:r>
              <a:rPr lang="en-US" altLang="ko-KR" sz="1100" dirty="0">
                <a:latin typeface="+mn-ea"/>
              </a:rPr>
              <a:t>, </a:t>
            </a:r>
            <a:r>
              <a:rPr lang="ko-KR" altLang="en-US" sz="1100" dirty="0">
                <a:latin typeface="+mn-ea"/>
              </a:rPr>
              <a:t>게시판 등등</a:t>
            </a:r>
            <a:r>
              <a:rPr lang="en-US" altLang="ko-KR" sz="1100" dirty="0">
                <a:latin typeface="+mn-ea"/>
              </a:rPr>
              <a:t>…</a:t>
            </a:r>
            <a:r>
              <a:rPr lang="ko-KR" altLang="en-US" sz="1100" dirty="0">
                <a:latin typeface="+mn-ea"/>
              </a:rPr>
              <a:t>에서 볼 수 있습니다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ko-KR" altLang="en-US" sz="1100" dirty="0">
                <a:latin typeface="+mn-ea"/>
              </a:rPr>
              <a:t>파일 업로드 구현에 대해서 살펴 봅니다</a:t>
            </a:r>
            <a:r>
              <a:rPr lang="en-US" altLang="ko-KR" sz="1100" dirty="0">
                <a:latin typeface="+mn-ea"/>
              </a:rPr>
              <a:t>.</a:t>
            </a:r>
          </a:p>
        </p:txBody>
      </p:sp>
      <p:cxnSp>
        <p:nvCxnSpPr>
          <p:cNvPr id="28" name="직선 연결선 27"/>
          <p:cNvCxnSpPr/>
          <p:nvPr/>
        </p:nvCxnSpPr>
        <p:spPr>
          <a:xfrm>
            <a:off x="815788" y="2411502"/>
            <a:ext cx="10121153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815788" y="2151523"/>
            <a:ext cx="101211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파일 업로드 라이브러리 다운로드 및 설치</a:t>
            </a:r>
            <a:endParaRPr lang="en-US" altLang="ko-KR" sz="1100" dirty="0">
              <a:latin typeface="+mn-ea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815787" y="2539924"/>
            <a:ext cx="693719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  <a:hlinkClick r:id="rId3"/>
              </a:rPr>
              <a:t>http://www.servlets.com</a:t>
            </a:r>
            <a:r>
              <a:rPr lang="en-US" altLang="ko-KR" sz="1100" dirty="0">
                <a:latin typeface="+mn-ea"/>
              </a:rPr>
              <a:t> </a:t>
            </a:r>
            <a:r>
              <a:rPr lang="ko-KR" altLang="en-US" sz="1100" dirty="0">
                <a:latin typeface="+mn-ea"/>
              </a:rPr>
              <a:t>접속 후 좌측의 </a:t>
            </a:r>
            <a:r>
              <a:rPr lang="en-US" altLang="ko-KR" sz="1100" dirty="0">
                <a:latin typeface="+mn-ea"/>
              </a:rPr>
              <a:t>COS File Upload Library</a:t>
            </a:r>
            <a:r>
              <a:rPr lang="ko-KR" altLang="en-US" sz="1100" dirty="0">
                <a:latin typeface="+mn-ea"/>
              </a:rPr>
              <a:t>를 클릭합니다</a:t>
            </a:r>
            <a:r>
              <a:rPr lang="en-US" altLang="ko-KR" sz="1100" dirty="0">
                <a:latin typeface="+mn-ea"/>
              </a:rPr>
              <a:t>.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815788" y="5628421"/>
            <a:ext cx="1055215" cy="46937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9436666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BB46455B-A924-4EC2-AB9C-EFC14A01A4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372" y="2260105"/>
            <a:ext cx="6219825" cy="272415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+mn-ea"/>
              </a:rPr>
              <a:t>파일 업로드 라이브러리 설치</a:t>
            </a:r>
            <a:endParaRPr lang="en-US" altLang="ko-KR" sz="1600" dirty="0">
              <a:latin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815788" y="1620194"/>
            <a:ext cx="10121153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815788" y="1360215"/>
            <a:ext cx="101211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파일 업로드 라이브러리 다운로드 및 설치</a:t>
            </a:r>
            <a:endParaRPr lang="en-US" altLang="ko-KR" sz="1100" dirty="0">
              <a:latin typeface="+mn-ea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833372" y="1810160"/>
            <a:ext cx="5029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cos-20.08.zip </a:t>
            </a:r>
            <a:r>
              <a:rPr lang="ko-KR" altLang="en-US" sz="1100" dirty="0">
                <a:latin typeface="+mn-ea"/>
              </a:rPr>
              <a:t>파일 다운로드</a:t>
            </a:r>
            <a:endParaRPr lang="en-US" altLang="ko-KR" sz="1100" dirty="0">
              <a:latin typeface="+mn-ea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853755" y="4041272"/>
            <a:ext cx="1161442" cy="24349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9976439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39AE83E-41FD-4DE4-81B6-1023309D5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2244" y="1749515"/>
            <a:ext cx="2514600" cy="206692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BE13005-EACB-4807-8193-18F38CE5A6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321" y="2163547"/>
            <a:ext cx="2295525" cy="10287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+mn-ea"/>
              </a:rPr>
              <a:t>파일 업로드 라이브러리 설치</a:t>
            </a:r>
            <a:endParaRPr lang="en-US" altLang="ko-KR" sz="1600" dirty="0">
              <a:latin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815788" y="1620194"/>
            <a:ext cx="10121153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815788" y="1360215"/>
            <a:ext cx="101211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다운로드 받은 라이브러리</a:t>
            </a:r>
            <a:r>
              <a:rPr lang="en-US" altLang="ko-KR" sz="1100" dirty="0">
                <a:latin typeface="+mn-ea"/>
              </a:rPr>
              <a:t>(cos.jar)</a:t>
            </a:r>
            <a:r>
              <a:rPr lang="ko-KR" altLang="en-US" sz="1100" dirty="0">
                <a:latin typeface="+mn-ea"/>
              </a:rPr>
              <a:t> 복사</a:t>
            </a:r>
            <a:endParaRPr lang="en-US" altLang="ko-KR" sz="1100" dirty="0">
              <a:latin typeface="+mn-e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47164" y="1881804"/>
            <a:ext cx="5029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다운로드 받은 파일을 </a:t>
            </a:r>
            <a:r>
              <a:rPr lang="en-US" altLang="ko-KR" sz="1100" dirty="0">
                <a:latin typeface="+mn-ea"/>
              </a:rPr>
              <a:t>WEB-INF&gt;lib</a:t>
            </a:r>
            <a:r>
              <a:rPr lang="ko-KR" altLang="en-US" sz="1100" dirty="0">
                <a:latin typeface="+mn-ea"/>
              </a:rPr>
              <a:t>에 복사 합니다</a:t>
            </a:r>
            <a:r>
              <a:rPr lang="en-US" altLang="ko-KR" sz="1100" dirty="0">
                <a:latin typeface="+mn-ea"/>
              </a:rPr>
              <a:t>.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1111975" y="2829521"/>
            <a:ext cx="748203" cy="24349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5008762" y="3377593"/>
            <a:ext cx="748203" cy="24349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직선 화살표 연결선 20"/>
          <p:cNvCxnSpPr>
            <a:cxnSpLocks/>
            <a:stCxn id="14" idx="3"/>
            <a:endCxn id="18" idx="1"/>
          </p:cNvCxnSpPr>
          <p:nvPr/>
        </p:nvCxnSpPr>
        <p:spPr>
          <a:xfrm>
            <a:off x="1860178" y="2951268"/>
            <a:ext cx="3148584" cy="5480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6755169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</a:rPr>
              <a:t>파일 업로드 프로그래밍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815788" y="1620194"/>
            <a:ext cx="10121153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815788" y="1360215"/>
            <a:ext cx="101211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파일 업로드 프로그래밍 </a:t>
            </a:r>
            <a:r>
              <a:rPr lang="en-US" altLang="ko-KR" sz="1100">
                <a:latin typeface="+mn-ea"/>
              </a:rPr>
              <a:t>((jsp_22_2_ex1_fileex</a:t>
            </a:r>
            <a:r>
              <a:rPr lang="en-US" altLang="ko-KR" sz="1100" dirty="0">
                <a:latin typeface="+mn-ea"/>
              </a:rPr>
              <a:t>)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3341076" y="2664320"/>
            <a:ext cx="8115300" cy="23713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3386116" y="2964706"/>
            <a:ext cx="37383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>
                <a:solidFill>
                  <a:schemeClr val="bg1"/>
                </a:solidFill>
                <a:latin typeface="+mn-ea"/>
              </a:rPr>
              <a:t>직접 생성한 폴더 경로</a:t>
            </a:r>
            <a:r>
              <a:rPr lang="en-US" altLang="ko-KR" sz="1100" b="1" dirty="0">
                <a:solidFill>
                  <a:schemeClr val="bg1"/>
                </a:solidFill>
                <a:latin typeface="+mn-ea"/>
              </a:rPr>
              <a:t>(</a:t>
            </a:r>
            <a:r>
              <a:rPr lang="ko-KR" altLang="en-US" sz="1100" b="1" dirty="0">
                <a:solidFill>
                  <a:schemeClr val="bg1"/>
                </a:solidFill>
                <a:latin typeface="+mn-ea"/>
              </a:rPr>
              <a:t>이클립스가 참조하는 곳</a:t>
            </a:r>
            <a:r>
              <a:rPr lang="en-US" altLang="ko-KR" sz="1100" b="1" dirty="0">
                <a:solidFill>
                  <a:schemeClr val="bg1"/>
                </a:solidFill>
                <a:latin typeface="+mn-ea"/>
              </a:rPr>
              <a:t>)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7211699" y="2899182"/>
            <a:ext cx="346216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>
                <a:solidFill>
                  <a:schemeClr val="bg1"/>
                </a:solidFill>
                <a:latin typeface="+mn-ea"/>
              </a:rPr>
              <a:t>실제 업로드 파일 경로</a:t>
            </a:r>
            <a:r>
              <a:rPr lang="en-US" altLang="ko-KR" sz="1100" b="1" dirty="0">
                <a:solidFill>
                  <a:schemeClr val="bg1"/>
                </a:solidFill>
                <a:latin typeface="+mn-ea"/>
              </a:rPr>
              <a:t>(</a:t>
            </a:r>
            <a:r>
              <a:rPr lang="ko-KR" altLang="en-US" sz="1100" b="1" dirty="0" err="1">
                <a:solidFill>
                  <a:schemeClr val="bg1"/>
                </a:solidFill>
                <a:latin typeface="+mn-ea"/>
              </a:rPr>
              <a:t>톰캣설치된</a:t>
            </a:r>
            <a:r>
              <a:rPr lang="ko-KR" altLang="en-US" sz="1100" b="1" dirty="0">
                <a:solidFill>
                  <a:schemeClr val="bg1"/>
                </a:solidFill>
                <a:latin typeface="+mn-ea"/>
              </a:rPr>
              <a:t> 곳</a:t>
            </a:r>
            <a:r>
              <a:rPr lang="en-US" altLang="ko-KR" sz="1100" b="1" dirty="0">
                <a:solidFill>
                  <a:schemeClr val="bg1"/>
                </a:solidFill>
                <a:latin typeface="+mn-ea"/>
              </a:rPr>
              <a:t>)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605656" y="2664320"/>
            <a:ext cx="20768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업로드 파일 저장 폴더 생성</a:t>
            </a:r>
            <a:endParaRPr lang="en-US" altLang="ko-KR" sz="1100" dirty="0">
              <a:latin typeface="+mn-ea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FCEA244-E71F-4179-AEF4-C7D531F2FE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3436" y="3277318"/>
            <a:ext cx="3452537" cy="165922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CE94612-B33C-4C62-88A1-D2C1A20185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2773" y="3137045"/>
            <a:ext cx="3886200" cy="1809750"/>
          </a:xfrm>
          <a:prstGeom prst="rect">
            <a:avLst/>
          </a:prstGeom>
        </p:spPr>
      </p:pic>
      <p:sp>
        <p:nvSpPr>
          <p:cNvPr id="42" name="직사각형 41"/>
          <p:cNvSpPr/>
          <p:nvPr/>
        </p:nvSpPr>
        <p:spPr>
          <a:xfrm>
            <a:off x="8346699" y="3820515"/>
            <a:ext cx="2590242" cy="26161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CD69305-A10E-4855-89C9-7F510B785B5D}"/>
              </a:ext>
            </a:extLst>
          </p:cNvPr>
          <p:cNvSpPr/>
          <p:nvPr/>
        </p:nvSpPr>
        <p:spPr>
          <a:xfrm>
            <a:off x="7647658" y="3255699"/>
            <a:ext cx="3026202" cy="21426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4535909" y="3396554"/>
            <a:ext cx="2336159" cy="24349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/>
          <p:cNvSpPr/>
          <p:nvPr/>
        </p:nvSpPr>
        <p:spPr>
          <a:xfrm>
            <a:off x="4383759" y="3915514"/>
            <a:ext cx="2527185" cy="24349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DB98A83-36F5-45F1-8B1D-6EB566073174}"/>
              </a:ext>
            </a:extLst>
          </p:cNvPr>
          <p:cNvSpPr/>
          <p:nvPr/>
        </p:nvSpPr>
        <p:spPr>
          <a:xfrm>
            <a:off x="9114604" y="4650047"/>
            <a:ext cx="1822337" cy="171371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톰캣설치폴더</a:t>
            </a:r>
            <a:r>
              <a:rPr lang="en-US" altLang="ko-KR" dirty="0"/>
              <a:t>/</a:t>
            </a:r>
          </a:p>
          <a:p>
            <a:pPr algn="ctr"/>
            <a:r>
              <a:rPr lang="en-US" altLang="ko-KR" dirty="0" err="1"/>
              <a:t>Wtpwebapps</a:t>
            </a:r>
            <a:r>
              <a:rPr lang="en-US" altLang="ko-KR" dirty="0"/>
              <a:t>/</a:t>
            </a:r>
            <a:r>
              <a:rPr lang="ko-KR" altLang="en-US" dirty="0" err="1"/>
              <a:t>프로젝트명폴더</a:t>
            </a:r>
            <a:r>
              <a:rPr lang="en-US" altLang="ko-KR" dirty="0"/>
              <a:t> </a:t>
            </a:r>
            <a:r>
              <a:rPr lang="ko-KR" altLang="en-US" dirty="0"/>
              <a:t>안에 업로드한 파일의 폴더와 파일이 있다</a:t>
            </a:r>
            <a:r>
              <a:rPr lang="en-US" altLang="ko-KR" dirty="0"/>
              <a:t>.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F55D9F2-27A6-4A7A-87AA-45D61FBB19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1545" y="3111710"/>
            <a:ext cx="1400175" cy="1600200"/>
          </a:xfrm>
          <a:prstGeom prst="rect">
            <a:avLst/>
          </a:prstGeom>
        </p:spPr>
      </p:pic>
      <p:sp>
        <p:nvSpPr>
          <p:cNvPr id="47" name="직사각형 46"/>
          <p:cNvSpPr/>
          <p:nvPr/>
        </p:nvSpPr>
        <p:spPr>
          <a:xfrm>
            <a:off x="1063027" y="3288876"/>
            <a:ext cx="1248693" cy="18108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599921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+mn-ea"/>
              </a:rPr>
              <a:t>EL(Expression Language)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7008" y="1116906"/>
            <a:ext cx="1067679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EL(Expression Language)</a:t>
            </a:r>
            <a:r>
              <a:rPr lang="ko-KR" altLang="en-US" sz="1100" dirty="0">
                <a:latin typeface="+mn-ea"/>
              </a:rPr>
              <a:t>란</a:t>
            </a:r>
            <a:r>
              <a:rPr lang="en-US" altLang="ko-KR" sz="1100" dirty="0">
                <a:latin typeface="+mn-ea"/>
              </a:rPr>
              <a:t>, </a:t>
            </a:r>
            <a:r>
              <a:rPr lang="ko-KR" altLang="en-US" sz="1100" dirty="0" err="1">
                <a:latin typeface="+mn-ea"/>
              </a:rPr>
              <a:t>표현식</a:t>
            </a:r>
            <a:r>
              <a:rPr lang="ko-KR" altLang="en-US" sz="1100" dirty="0">
                <a:latin typeface="+mn-ea"/>
              </a:rPr>
              <a:t> 또는 액션 태그를 대신해서 값을 표현하는 언어 입니다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>
                <a:latin typeface="+mn-ea"/>
              </a:rPr>
              <a:t>(jsp_23_1_ex1_elex)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1173018" y="1911927"/>
            <a:ext cx="2475346" cy="7943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&lt;%= value %&gt;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4705927" y="1911927"/>
            <a:ext cx="2475346" cy="7943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${ value }</a:t>
            </a:r>
            <a:endParaRPr lang="ko-KR" altLang="en-US" dirty="0"/>
          </a:p>
        </p:txBody>
      </p:sp>
      <p:cxnSp>
        <p:nvCxnSpPr>
          <p:cNvPr id="8" name="직선 화살표 연결선 7"/>
          <p:cNvCxnSpPr>
            <a:stCxn id="4" idx="3"/>
            <a:endCxn id="7" idx="1"/>
          </p:cNvCxnSpPr>
          <p:nvPr/>
        </p:nvCxnSpPr>
        <p:spPr>
          <a:xfrm>
            <a:off x="3648364" y="2309091"/>
            <a:ext cx="105756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892522" y="2706255"/>
            <a:ext cx="103633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 err="1">
                <a:latin typeface="+mn-ea"/>
              </a:rPr>
              <a:t>표현식</a:t>
            </a:r>
            <a:endParaRPr lang="en-US" altLang="ko-KR" sz="1100" dirty="0">
              <a:latin typeface="+mn-e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497235" y="2706255"/>
            <a:ext cx="103633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+mn-ea"/>
              </a:rPr>
              <a:t>EL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02631" y="3594038"/>
            <a:ext cx="103179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EL </a:t>
            </a:r>
            <a:r>
              <a:rPr lang="ko-KR" altLang="en-US" sz="1100" dirty="0">
                <a:latin typeface="+mn-ea"/>
              </a:rPr>
              <a:t>연산자</a:t>
            </a:r>
            <a:r>
              <a:rPr lang="en-US" altLang="ko-KR" sz="1100" dirty="0">
                <a:latin typeface="+mn-ea"/>
              </a:rPr>
              <a:t> (jsp_23_1_ex1_elex)</a:t>
            </a:r>
          </a:p>
        </p:txBody>
      </p:sp>
      <p:cxnSp>
        <p:nvCxnSpPr>
          <p:cNvPr id="13" name="직선 연결선 12"/>
          <p:cNvCxnSpPr/>
          <p:nvPr/>
        </p:nvCxnSpPr>
        <p:spPr>
          <a:xfrm>
            <a:off x="838644" y="3855648"/>
            <a:ext cx="10281938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1173018" y="4025987"/>
            <a:ext cx="6008255" cy="12952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/>
              <a:t>산술 </a:t>
            </a:r>
            <a:r>
              <a:rPr lang="en-US" altLang="ko-KR" dirty="0"/>
              <a:t>: +, -, *, / %</a:t>
            </a:r>
          </a:p>
          <a:p>
            <a:r>
              <a:rPr lang="ko-KR" altLang="en-US" dirty="0" err="1"/>
              <a:t>관계형</a:t>
            </a:r>
            <a:r>
              <a:rPr lang="ko-KR" altLang="en-US" dirty="0"/>
              <a:t> </a:t>
            </a:r>
            <a:r>
              <a:rPr lang="en-US" altLang="ko-KR" dirty="0"/>
              <a:t>: ==, != &lt;, &gt;, &lt;=, &gt;=</a:t>
            </a:r>
          </a:p>
          <a:p>
            <a:r>
              <a:rPr lang="ko-KR" altLang="en-US" dirty="0"/>
              <a:t>조건 </a:t>
            </a:r>
            <a:r>
              <a:rPr lang="en-US" altLang="ko-KR" dirty="0"/>
              <a:t>: a? b : c</a:t>
            </a:r>
          </a:p>
          <a:p>
            <a:r>
              <a:rPr lang="ko-KR" altLang="en-US" dirty="0"/>
              <a:t>논리 </a:t>
            </a:r>
            <a:r>
              <a:rPr lang="en-US" altLang="ko-KR" dirty="0"/>
              <a:t>: &amp;&amp;, ||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245E1B64-C863-4BED-8ECF-790F03FE6E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0407" y="2376824"/>
            <a:ext cx="2818141" cy="329832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8523845-3533-4218-ACE3-4A342F3AACD0}"/>
              </a:ext>
            </a:extLst>
          </p:cNvPr>
          <p:cNvSpPr txBox="1"/>
          <p:nvPr/>
        </p:nvSpPr>
        <p:spPr>
          <a:xfrm>
            <a:off x="8741026" y="1489877"/>
            <a:ext cx="345097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※ </a:t>
            </a:r>
            <a:r>
              <a:rPr lang="ko-KR" altLang="en-US" sz="1100" dirty="0">
                <a:latin typeface="+mn-ea"/>
              </a:rPr>
              <a:t>표현식 용도</a:t>
            </a:r>
            <a:endParaRPr lang="en-US" altLang="ko-KR" sz="1100" dirty="0">
              <a:latin typeface="+mn-ea"/>
            </a:endParaRPr>
          </a:p>
          <a:p>
            <a:r>
              <a:rPr lang="en-US" altLang="ko-KR" sz="1100" dirty="0">
                <a:latin typeface="+mn-ea"/>
              </a:rPr>
              <a:t>JSP</a:t>
            </a:r>
            <a:r>
              <a:rPr lang="ko-KR" altLang="en-US" sz="1100" dirty="0">
                <a:latin typeface="+mn-ea"/>
              </a:rPr>
              <a:t>페이지 내에서 사용되는 변수의 값 또는 메소드 호출 결과값을 출력하기 위해 사용 됩니다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ko-KR" altLang="en-US" sz="1100" dirty="0">
                <a:latin typeface="+mn-ea"/>
              </a:rPr>
              <a:t>결과값은 </a:t>
            </a:r>
            <a:r>
              <a:rPr lang="en-US" altLang="ko-KR" sz="1100" dirty="0">
                <a:latin typeface="+mn-ea"/>
              </a:rPr>
              <a:t>String </a:t>
            </a:r>
            <a:r>
              <a:rPr lang="ko-KR" altLang="en-US" sz="1100" dirty="0">
                <a:latin typeface="+mn-ea"/>
              </a:rPr>
              <a:t>타입이며</a:t>
            </a:r>
            <a:r>
              <a:rPr lang="en-US" altLang="ko-KR" sz="1100" dirty="0">
                <a:latin typeface="+mn-ea"/>
              </a:rPr>
              <a:t>, ‘;’</a:t>
            </a:r>
            <a:r>
              <a:rPr lang="ko-KR" altLang="en-US" sz="1100" dirty="0">
                <a:latin typeface="+mn-ea"/>
              </a:rPr>
              <a:t>를 사용 할 수 없습니다</a:t>
            </a:r>
            <a:r>
              <a:rPr lang="en-US" altLang="ko-KR" sz="1100" dirty="0"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20420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1B20E172-AD1A-4A40-B90F-5092564D04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862" y="2163125"/>
            <a:ext cx="6219825" cy="1114425"/>
          </a:xfrm>
          <a:prstGeom prst="rect">
            <a:avLst/>
          </a:prstGeom>
        </p:spPr>
      </p:pic>
      <p:cxnSp>
        <p:nvCxnSpPr>
          <p:cNvPr id="13" name="직선 연결선 12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77008" y="1608763"/>
            <a:ext cx="65595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n-ea"/>
              </a:rPr>
              <a:t>5. </a:t>
            </a:r>
            <a:r>
              <a:rPr lang="ko-KR" altLang="en-US" sz="1200" dirty="0" err="1">
                <a:latin typeface="+mn-ea"/>
              </a:rPr>
              <a:t>이클립스</a:t>
            </a:r>
            <a:r>
              <a:rPr lang="ko-KR" altLang="en-US" sz="1200" dirty="0">
                <a:latin typeface="+mn-ea"/>
              </a:rPr>
              <a:t> 연동 </a:t>
            </a:r>
            <a:r>
              <a:rPr lang="en-US" altLang="ko-KR" sz="1200" dirty="0">
                <a:latin typeface="+mn-ea"/>
              </a:rPr>
              <a:t>: server </a:t>
            </a:r>
            <a:r>
              <a:rPr lang="ko-KR" altLang="en-US" sz="1200" dirty="0">
                <a:latin typeface="+mn-ea"/>
              </a:rPr>
              <a:t>생성</a:t>
            </a:r>
            <a:r>
              <a:rPr lang="en-US" altLang="ko-KR" sz="1200" dirty="0">
                <a:latin typeface="+mn-ea"/>
              </a:rPr>
              <a:t> </a:t>
            </a:r>
            <a:endParaRPr lang="ko-KR" altLang="en-US" sz="1200" dirty="0">
              <a:latin typeface="+mn-ea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007582" y="2869812"/>
            <a:ext cx="3686706" cy="28513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AC3F44-18F0-4792-B4EF-B2D757E2CAC9}"/>
              </a:ext>
            </a:extLst>
          </p:cNvPr>
          <p:cNvSpPr txBox="1"/>
          <p:nvPr/>
        </p:nvSpPr>
        <p:spPr>
          <a:xfrm>
            <a:off x="677008" y="515276"/>
            <a:ext cx="106767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err="1">
                <a:latin typeface="+mn-ea"/>
              </a:rPr>
              <a:t>톰캣</a:t>
            </a:r>
            <a:r>
              <a:rPr lang="ko-KR" altLang="en-US" sz="3200" dirty="0">
                <a:latin typeface="+mn-ea"/>
              </a:rPr>
              <a:t> 설치</a:t>
            </a:r>
            <a:endParaRPr lang="ko-KR" altLang="en-US" sz="32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87359901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>
                <a:latin typeface="+mn-ea"/>
              </a:rPr>
              <a:t>액션태그로</a:t>
            </a:r>
            <a:r>
              <a:rPr lang="ko-KR" altLang="en-US" sz="1600" dirty="0">
                <a:latin typeface="+mn-ea"/>
              </a:rPr>
              <a:t> 사용되는 </a:t>
            </a:r>
            <a:r>
              <a:rPr lang="en-US" altLang="ko-KR" sz="1600" dirty="0">
                <a:latin typeface="+mn-ea"/>
              </a:rPr>
              <a:t>EL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7008" y="1116906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(jsp_23_2_ex1_elex)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1173017" y="1911927"/>
            <a:ext cx="6991927" cy="7943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&lt;</a:t>
            </a:r>
            <a:r>
              <a:rPr lang="en-US" altLang="ko-KR" dirty="0" err="1"/>
              <a:t>jsp:getProperty</a:t>
            </a:r>
            <a:r>
              <a:rPr lang="en-US" altLang="ko-KR" dirty="0"/>
              <a:t> name=</a:t>
            </a:r>
            <a:r>
              <a:rPr lang="en-US" altLang="ko-KR" i="1" dirty="0"/>
              <a:t>"member" property="name"/&gt;</a:t>
            </a:r>
            <a:endParaRPr lang="ko-KR" altLang="en-US" dirty="0"/>
          </a:p>
        </p:txBody>
      </p:sp>
      <p:sp>
        <p:nvSpPr>
          <p:cNvPr id="16" name="직사각형 15"/>
          <p:cNvSpPr/>
          <p:nvPr/>
        </p:nvSpPr>
        <p:spPr>
          <a:xfrm>
            <a:off x="1173017" y="3652982"/>
            <a:ext cx="6991927" cy="7943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${member.name }</a:t>
            </a:r>
            <a:endParaRPr lang="ko-KR" altLang="en-US" dirty="0"/>
          </a:p>
        </p:txBody>
      </p:sp>
      <p:cxnSp>
        <p:nvCxnSpPr>
          <p:cNvPr id="9" name="직선 화살표 연결선 8"/>
          <p:cNvCxnSpPr>
            <a:stCxn id="14" idx="2"/>
            <a:endCxn id="16" idx="0"/>
          </p:cNvCxnSpPr>
          <p:nvPr/>
        </p:nvCxnSpPr>
        <p:spPr>
          <a:xfrm>
            <a:off x="4668981" y="2706255"/>
            <a:ext cx="0" cy="9467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2796867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>
                <a:latin typeface="+mn-ea"/>
              </a:rPr>
              <a:t>내장객체</a:t>
            </a:r>
            <a:endParaRPr lang="en-US" altLang="ko-KR" sz="1600" dirty="0">
              <a:latin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7008" y="1116906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(jsp_23_3_ex1_elex)(</a:t>
            </a:r>
            <a:r>
              <a:rPr lang="ko-KR" altLang="en-US" sz="1100" dirty="0">
                <a:latin typeface="+mn-ea"/>
              </a:rPr>
              <a:t>가볍게 참고만 할 것</a:t>
            </a:r>
            <a:r>
              <a:rPr lang="en-US" altLang="ko-KR" sz="1100">
                <a:latin typeface="+mn-ea"/>
              </a:rPr>
              <a:t>)</a:t>
            </a:r>
            <a:endParaRPr lang="en-US" altLang="ko-KR" sz="1100" dirty="0">
              <a:latin typeface="+mn-ea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75853" y="1514762"/>
            <a:ext cx="6991927" cy="4226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/>
              <a:t>${} </a:t>
            </a:r>
            <a:r>
              <a:rPr lang="ko-KR" altLang="en-US" dirty="0"/>
              <a:t>안에서 쓸 수 있는 객체들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pageScope</a:t>
            </a:r>
            <a:r>
              <a:rPr lang="en-US" altLang="ko-KR" dirty="0"/>
              <a:t> : page</a:t>
            </a:r>
            <a:r>
              <a:rPr lang="ko-KR" altLang="en-US" dirty="0"/>
              <a:t>객체를 참조하는 객체</a:t>
            </a:r>
            <a:endParaRPr lang="en-US" altLang="ko-KR" dirty="0"/>
          </a:p>
          <a:p>
            <a:r>
              <a:rPr lang="en-US" altLang="ko-KR" dirty="0" err="1"/>
              <a:t>requestScope</a:t>
            </a:r>
            <a:r>
              <a:rPr lang="en-US" altLang="ko-KR" dirty="0"/>
              <a:t> : request</a:t>
            </a:r>
            <a:r>
              <a:rPr lang="ko-KR" altLang="en-US" dirty="0"/>
              <a:t>객체를 참조하는 객체</a:t>
            </a:r>
            <a:endParaRPr lang="en-US" altLang="ko-KR" dirty="0"/>
          </a:p>
          <a:p>
            <a:r>
              <a:rPr lang="en-US" altLang="ko-KR" dirty="0" err="1"/>
              <a:t>sessionScope</a:t>
            </a:r>
            <a:r>
              <a:rPr lang="en-US" altLang="ko-KR" dirty="0"/>
              <a:t> : session</a:t>
            </a:r>
            <a:r>
              <a:rPr lang="ko-KR" altLang="en-US" dirty="0"/>
              <a:t>객체를 참조하는 객체</a:t>
            </a:r>
            <a:endParaRPr lang="en-US" altLang="ko-KR" dirty="0"/>
          </a:p>
          <a:p>
            <a:r>
              <a:rPr lang="en-US" altLang="ko-KR" dirty="0" err="1"/>
              <a:t>applicationScope</a:t>
            </a:r>
            <a:r>
              <a:rPr lang="en-US" altLang="ko-KR" dirty="0"/>
              <a:t> : application</a:t>
            </a:r>
            <a:r>
              <a:rPr lang="ko-KR" altLang="en-US" dirty="0"/>
              <a:t>객체를 참조하는 객체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param</a:t>
            </a:r>
            <a:r>
              <a:rPr lang="en-US" altLang="ko-KR" dirty="0"/>
              <a:t> : </a:t>
            </a:r>
            <a:r>
              <a:rPr lang="ko-KR" altLang="en-US" dirty="0"/>
              <a:t>요청 </a:t>
            </a:r>
            <a:r>
              <a:rPr lang="ko-KR" altLang="en-US" dirty="0" err="1"/>
              <a:t>파라미터를</a:t>
            </a:r>
            <a:r>
              <a:rPr lang="ko-KR" altLang="en-US" dirty="0"/>
              <a:t> 참조하는 </a:t>
            </a:r>
            <a:r>
              <a:rPr lang="ko-KR" altLang="en-US" dirty="0" err="1"/>
              <a:t>객제</a:t>
            </a:r>
            <a:endParaRPr lang="en-US" altLang="ko-KR" dirty="0"/>
          </a:p>
          <a:p>
            <a:r>
              <a:rPr lang="en-US" altLang="ko-KR" dirty="0" err="1"/>
              <a:t>paramValues</a:t>
            </a:r>
            <a:r>
              <a:rPr lang="en-US" altLang="ko-KR" dirty="0"/>
              <a:t> : </a:t>
            </a:r>
            <a:r>
              <a:rPr lang="ko-KR" altLang="en-US" dirty="0"/>
              <a:t>요청 </a:t>
            </a:r>
            <a:r>
              <a:rPr lang="ko-KR" altLang="en-US" dirty="0" err="1"/>
              <a:t>파라미터</a:t>
            </a:r>
            <a:r>
              <a:rPr lang="en-US" altLang="ko-KR" dirty="0"/>
              <a:t>(</a:t>
            </a:r>
            <a:r>
              <a:rPr lang="ko-KR" altLang="en-US" dirty="0"/>
              <a:t>배열</a:t>
            </a:r>
            <a:r>
              <a:rPr lang="en-US" altLang="ko-KR" dirty="0"/>
              <a:t>)</a:t>
            </a:r>
            <a:r>
              <a:rPr lang="ko-KR" altLang="en-US" dirty="0"/>
              <a:t>를 참조하는 </a:t>
            </a:r>
            <a:r>
              <a:rPr lang="ko-KR" altLang="en-US" dirty="0" err="1"/>
              <a:t>객제</a:t>
            </a:r>
            <a:endParaRPr lang="en-US" altLang="ko-KR" dirty="0"/>
          </a:p>
          <a:p>
            <a:r>
              <a:rPr lang="en-US" altLang="ko-KR" dirty="0" err="1"/>
              <a:t>initParam</a:t>
            </a:r>
            <a:r>
              <a:rPr lang="en-US" altLang="ko-KR" dirty="0"/>
              <a:t> : </a:t>
            </a:r>
            <a:r>
              <a:rPr lang="ko-KR" altLang="en-US" dirty="0"/>
              <a:t>초기화 </a:t>
            </a:r>
            <a:r>
              <a:rPr lang="ko-KR" altLang="en-US" dirty="0" err="1"/>
              <a:t>파라미터를</a:t>
            </a:r>
            <a:r>
              <a:rPr lang="ko-KR" altLang="en-US" dirty="0"/>
              <a:t> 참조하는 객체</a:t>
            </a:r>
            <a:endParaRPr lang="en-US" altLang="ko-KR" dirty="0"/>
          </a:p>
          <a:p>
            <a:r>
              <a:rPr lang="en-US" altLang="ko-KR" dirty="0"/>
              <a:t>cookie : cookie</a:t>
            </a:r>
            <a:r>
              <a:rPr lang="ko-KR" altLang="en-US" dirty="0"/>
              <a:t>객체를 참조하는 객체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8636197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JSTL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개요 및 설치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7008" y="1116906"/>
            <a:ext cx="1067679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JSP</a:t>
            </a:r>
            <a:r>
              <a:rPr lang="ko-KR" altLang="en-US" sz="1100" dirty="0"/>
              <a:t>의 경우 </a:t>
            </a:r>
            <a:r>
              <a:rPr lang="en-US" altLang="ko-KR" sz="1100" dirty="0"/>
              <a:t>HTML </a:t>
            </a:r>
            <a:r>
              <a:rPr lang="ko-KR" altLang="en-US" sz="1100" dirty="0"/>
              <a:t>태그와 같이 사용되어 전체적인 코드의 </a:t>
            </a:r>
            <a:r>
              <a:rPr lang="ko-KR" altLang="en-US" sz="1100" dirty="0" err="1"/>
              <a:t>가독성이</a:t>
            </a:r>
            <a:r>
              <a:rPr lang="ko-KR" altLang="en-US" sz="1100" dirty="0"/>
              <a:t> 떨어집니다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ko-KR" altLang="en-US" sz="1100" dirty="0">
                <a:latin typeface="+mn-ea"/>
              </a:rPr>
              <a:t>그래서 이러한 단점을 보완하고자 만들어진 태그 라이브러리가 </a:t>
            </a:r>
            <a:r>
              <a:rPr lang="en-US" altLang="ko-KR" sz="1100" dirty="0">
                <a:latin typeface="+mn-ea"/>
              </a:rPr>
              <a:t>JSTL </a:t>
            </a:r>
            <a:r>
              <a:rPr lang="ko-KR" altLang="en-US" sz="1100" dirty="0">
                <a:latin typeface="+mn-ea"/>
              </a:rPr>
              <a:t>입니다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>
                <a:latin typeface="+mn-ea"/>
              </a:rPr>
              <a:t>JSTL</a:t>
            </a:r>
            <a:r>
              <a:rPr lang="ko-KR" altLang="en-US" sz="1100" dirty="0">
                <a:latin typeface="+mn-ea"/>
              </a:rPr>
              <a:t>의 경우 우리가 사용하는 </a:t>
            </a:r>
            <a:r>
              <a:rPr lang="en-US" altLang="ko-KR" sz="1100" dirty="0">
                <a:latin typeface="+mn-ea"/>
              </a:rPr>
              <a:t>Tomcat</a:t>
            </a:r>
            <a:r>
              <a:rPr lang="ko-KR" altLang="en-US" sz="1100" dirty="0">
                <a:latin typeface="+mn-ea"/>
              </a:rPr>
              <a:t>컨테이너에 포함되어 있지 않으므로</a:t>
            </a:r>
            <a:r>
              <a:rPr lang="en-US" altLang="ko-KR" sz="1100" dirty="0">
                <a:latin typeface="+mn-ea"/>
              </a:rPr>
              <a:t>, </a:t>
            </a:r>
            <a:r>
              <a:rPr lang="ko-KR" altLang="en-US" sz="1100" dirty="0">
                <a:latin typeface="+mn-ea"/>
              </a:rPr>
              <a:t>별도의 설치를 하고 사용 합니다</a:t>
            </a:r>
            <a:r>
              <a:rPr lang="en-US" altLang="ko-KR" sz="1100" dirty="0">
                <a:latin typeface="+mn-ea"/>
              </a:rPr>
              <a:t>.</a:t>
            </a:r>
          </a:p>
        </p:txBody>
      </p:sp>
      <p:cxnSp>
        <p:nvCxnSpPr>
          <p:cNvPr id="12" name="직선 연결선 11"/>
          <p:cNvCxnSpPr/>
          <p:nvPr/>
        </p:nvCxnSpPr>
        <p:spPr>
          <a:xfrm>
            <a:off x="963879" y="2077465"/>
            <a:ext cx="10161321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63879" y="1815855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>
                <a:latin typeface="+mn-ea"/>
              </a:rPr>
              <a:t>JSTL </a:t>
            </a:r>
            <a:r>
              <a:rPr lang="ko-KR" altLang="en-US" sz="1100" dirty="0">
                <a:latin typeface="+mn-ea"/>
              </a:rPr>
              <a:t>설치</a:t>
            </a:r>
            <a:endParaRPr lang="en-US" altLang="ko-KR" sz="1100" dirty="0">
              <a:latin typeface="+mn-ea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1018" y="2382577"/>
            <a:ext cx="1607607" cy="4247525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662362" y="2130798"/>
            <a:ext cx="384370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  <a:hlinkClick r:id="rId3"/>
              </a:rPr>
              <a:t>http://jakarta.apache.org/</a:t>
            </a:r>
            <a:r>
              <a:rPr lang="en-US" altLang="ko-KR" sz="1100" dirty="0">
                <a:latin typeface="+mn-ea"/>
              </a:rPr>
              <a:t> </a:t>
            </a:r>
            <a:r>
              <a:rPr lang="ko-KR" altLang="en-US" sz="1100" dirty="0">
                <a:latin typeface="+mn-ea"/>
              </a:rPr>
              <a:t>접속 한 후</a:t>
            </a:r>
            <a:r>
              <a:rPr lang="en-US" altLang="ko-KR" sz="1100" dirty="0">
                <a:latin typeface="+mn-ea"/>
              </a:rPr>
              <a:t>, </a:t>
            </a:r>
            <a:r>
              <a:rPr lang="ko-KR" altLang="en-US" sz="1100" dirty="0">
                <a:latin typeface="+mn-ea"/>
              </a:rPr>
              <a:t>좌측의 </a:t>
            </a:r>
            <a:r>
              <a:rPr lang="en-US" altLang="ko-KR" sz="1100" dirty="0" err="1">
                <a:latin typeface="+mn-ea"/>
              </a:rPr>
              <a:t>Taglibs</a:t>
            </a:r>
            <a:r>
              <a:rPr lang="en-US" altLang="ko-KR" sz="1100" dirty="0">
                <a:latin typeface="+mn-ea"/>
              </a:rPr>
              <a:t> </a:t>
            </a:r>
            <a:r>
              <a:rPr lang="ko-KR" altLang="en-US" sz="1100" dirty="0">
                <a:latin typeface="+mn-ea"/>
              </a:rPr>
              <a:t>클릭</a:t>
            </a:r>
            <a:endParaRPr lang="en-US" altLang="ko-KR" sz="1100" dirty="0">
              <a:latin typeface="+mn-ea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770514" y="6336686"/>
            <a:ext cx="785875" cy="27375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2077" y="2435559"/>
            <a:ext cx="4306775" cy="2511202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6139934" y="2120967"/>
            <a:ext cx="43389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Apache Standard </a:t>
            </a:r>
            <a:r>
              <a:rPr lang="en-US" altLang="ko-KR" sz="1100" dirty="0" err="1">
                <a:latin typeface="+mn-ea"/>
              </a:rPr>
              <a:t>Taglib</a:t>
            </a:r>
            <a:r>
              <a:rPr lang="en-US" altLang="ko-KR" sz="1100" dirty="0">
                <a:latin typeface="+mn-ea"/>
              </a:rPr>
              <a:t> </a:t>
            </a:r>
            <a:r>
              <a:rPr lang="ko-KR" altLang="en-US" sz="1100" dirty="0">
                <a:latin typeface="+mn-ea"/>
              </a:rPr>
              <a:t>클릭</a:t>
            </a:r>
            <a:endParaRPr lang="en-US" altLang="ko-KR" sz="1100" dirty="0">
              <a:latin typeface="+mn-ea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9070964" y="4531006"/>
            <a:ext cx="1277488" cy="27375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6626636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JSTL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개요 및 설치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963879" y="1536691"/>
            <a:ext cx="10161321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63879" y="1275081"/>
            <a:ext cx="1016132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JSTL </a:t>
            </a:r>
            <a:r>
              <a:rPr lang="ko-KR" altLang="en-US" sz="1100" dirty="0">
                <a:latin typeface="+mn-ea"/>
              </a:rPr>
              <a:t>설치</a:t>
            </a:r>
            <a:endParaRPr lang="en-US" altLang="ko-KR" sz="1100" dirty="0">
              <a:latin typeface="+mn-ea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879" y="2121540"/>
            <a:ext cx="5331424" cy="171035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963879" y="1859929"/>
            <a:ext cx="53314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Standard 1.1 download </a:t>
            </a:r>
            <a:r>
              <a:rPr lang="ko-KR" altLang="en-US" sz="1100" dirty="0">
                <a:latin typeface="+mn-ea"/>
              </a:rPr>
              <a:t>클릭</a:t>
            </a:r>
            <a:endParaRPr lang="en-US" altLang="ko-KR" sz="1100" dirty="0">
              <a:latin typeface="+mn-ea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4607119" y="3380786"/>
            <a:ext cx="1277488" cy="27375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1712" y="2121539"/>
            <a:ext cx="2571750" cy="272415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7061712" y="1861207"/>
            <a:ext cx="53314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binaries </a:t>
            </a:r>
            <a:r>
              <a:rPr lang="ko-KR" altLang="en-US" sz="1100" dirty="0">
                <a:latin typeface="+mn-ea"/>
              </a:rPr>
              <a:t>클릭</a:t>
            </a:r>
            <a:endParaRPr lang="en-US" altLang="ko-KR" sz="1100" dirty="0">
              <a:latin typeface="+mn-ea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6961943" y="3926503"/>
            <a:ext cx="1277488" cy="27375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2156797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034" y="2117346"/>
            <a:ext cx="5069505" cy="252688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JSTL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개요 및 설치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963879" y="1536691"/>
            <a:ext cx="10161321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63879" y="1275081"/>
            <a:ext cx="1016132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JSTL </a:t>
            </a:r>
            <a:r>
              <a:rPr lang="ko-KR" altLang="en-US" sz="1100" dirty="0">
                <a:latin typeface="+mn-ea"/>
              </a:rPr>
              <a:t>설치</a:t>
            </a:r>
            <a:endParaRPr lang="en-US" altLang="ko-KR" sz="1100" dirty="0">
              <a:latin typeface="+mn-ea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963879" y="1791105"/>
            <a:ext cx="293952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jakarta-taglibs-standard-1.1.2.zip </a:t>
            </a:r>
            <a:r>
              <a:rPr lang="ko-KR" altLang="en-US" sz="1100" dirty="0">
                <a:latin typeface="+mn-ea"/>
              </a:rPr>
              <a:t>클릭</a:t>
            </a:r>
            <a:endParaRPr lang="en-US" altLang="ko-KR" sz="1100" dirty="0">
              <a:latin typeface="+mn-ea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199535" y="3429946"/>
            <a:ext cx="2359742" cy="27375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3625" y="2052715"/>
            <a:ext cx="2514600" cy="2657475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913625" y="1791105"/>
            <a:ext cx="293952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압축해제</a:t>
            </a:r>
            <a:endParaRPr lang="en-US" altLang="ko-KR" sz="1100" dirty="0">
              <a:latin typeface="+mn-ea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903792" y="2667272"/>
            <a:ext cx="2359742" cy="27375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6903792" y="4255181"/>
            <a:ext cx="2359742" cy="27375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422902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879" y="2270338"/>
            <a:ext cx="4610100" cy="123825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JSTL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개요 및 설치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098759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963879" y="1536691"/>
            <a:ext cx="10161321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63879" y="1275081"/>
            <a:ext cx="1016132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JSTL </a:t>
            </a:r>
            <a:r>
              <a:rPr lang="ko-KR" altLang="en-US" sz="1100" dirty="0">
                <a:latin typeface="+mn-ea"/>
              </a:rPr>
              <a:t>설치</a:t>
            </a:r>
            <a:endParaRPr lang="en-US" altLang="ko-KR" sz="1100" dirty="0">
              <a:latin typeface="+mn-ea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963879" y="1791105"/>
            <a:ext cx="293952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라이브러리 파일 복사</a:t>
            </a:r>
            <a:endParaRPr lang="en-US" altLang="ko-KR" sz="1100" dirty="0">
              <a:latin typeface="+mn-ea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290916" y="2889462"/>
            <a:ext cx="1219200" cy="46333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2109" y="2250458"/>
            <a:ext cx="4019550" cy="1704975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8146025" y="3018181"/>
            <a:ext cx="1219200" cy="24613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8146025" y="3415019"/>
            <a:ext cx="1219200" cy="24613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/>
          <p:cNvCxnSpPr/>
          <p:nvPr/>
        </p:nvCxnSpPr>
        <p:spPr>
          <a:xfrm>
            <a:off x="5643716" y="2418735"/>
            <a:ext cx="10283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6620370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JSTL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라이브러리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840786" y="4315916"/>
            <a:ext cx="10161321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840786" y="4054306"/>
            <a:ext cx="1016132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Core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77008" y="1107832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JSTL</a:t>
            </a:r>
            <a:r>
              <a:rPr lang="ko-KR" altLang="en-US" sz="1100" dirty="0">
                <a:latin typeface="+mn-ea"/>
              </a:rPr>
              <a:t>에서는 다섯 가지의  라이브러리를 제공 합니다</a:t>
            </a:r>
            <a:r>
              <a:rPr lang="en-US" altLang="ko-KR" sz="1100" dirty="0">
                <a:latin typeface="+mn-ea"/>
              </a:rPr>
              <a:t>. ( Core, XML Processing, I18N formatting, SQL, Functions )</a:t>
            </a:r>
          </a:p>
        </p:txBody>
      </p:sp>
      <p:graphicFrame>
        <p:nvGraphicFramePr>
          <p:cNvPr id="8" name="표 7"/>
          <p:cNvGraphicFramePr>
            <a:graphicFrameLocks noGrp="1"/>
          </p:cNvGraphicFramePr>
          <p:nvPr/>
        </p:nvGraphicFramePr>
        <p:xfrm>
          <a:off x="952989" y="1479231"/>
          <a:ext cx="5397500" cy="20097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708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654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53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757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05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lib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URI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Prefix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ex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38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Core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sng" strike="noStrike">
                          <a:effectLst/>
                        </a:rPr>
                        <a:t>http://java.sun.com/jsp/jstl/core</a:t>
                      </a:r>
                      <a:endParaRPr lang="en-US" sz="1100" b="0" i="0" u="sng" strike="noStrike">
                        <a:solidFill>
                          <a:srgbClr val="0563C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&lt;c:tag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38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XML Processing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http://java.sun.com/jsp/jstl/xml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x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&lt;x:tag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38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I18N formatting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http://java.sun.com/jsp/jstl/fmt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fmt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&lt;fmt:tag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38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SQL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http://java.sun.com/jsp/jstl/sql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sql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&lt;sql:tag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38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Functions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http://java.sun.com/jsp/jstl/functions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fn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 err="1">
                          <a:effectLst/>
                        </a:rPr>
                        <a:t>fn:function</a:t>
                      </a:r>
                      <a:r>
                        <a:rPr lang="en-US" sz="1100" u="none" strike="noStrike" dirty="0">
                          <a:effectLst/>
                        </a:rPr>
                        <a:t>()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9" name="직사각형 8"/>
          <p:cNvSpPr/>
          <p:nvPr/>
        </p:nvSpPr>
        <p:spPr>
          <a:xfrm>
            <a:off x="1081454" y="4951282"/>
            <a:ext cx="7634654" cy="5161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&lt;%@ </a:t>
            </a:r>
            <a:r>
              <a:rPr lang="en-US" altLang="ko-KR" dirty="0" err="1"/>
              <a:t>taglib</a:t>
            </a:r>
            <a:r>
              <a:rPr lang="en-US" altLang="ko-KR" dirty="0"/>
              <a:t> </a:t>
            </a:r>
            <a:r>
              <a:rPr lang="en-US" altLang="ko-KR" dirty="0" err="1"/>
              <a:t>uri</a:t>
            </a:r>
            <a:r>
              <a:rPr lang="en-US" altLang="ko-KR" dirty="0"/>
              <a:t>=</a:t>
            </a:r>
            <a:r>
              <a:rPr lang="en-US" altLang="ko-KR" dirty="0">
                <a:hlinkClick r:id="rId2"/>
              </a:rPr>
              <a:t>http://java.sun.com/jsp/jstl/core</a:t>
            </a:r>
            <a:r>
              <a:rPr lang="en-US" altLang="ko-KR" dirty="0"/>
              <a:t> prefix=“c” %&gt;</a:t>
            </a:r>
            <a:endParaRPr lang="ko-KR" alt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840785" y="4326382"/>
            <a:ext cx="1016132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Core </a:t>
            </a:r>
            <a:r>
              <a:rPr lang="ko-KR" altLang="en-US" sz="1100" dirty="0">
                <a:latin typeface="+mn-ea"/>
              </a:rPr>
              <a:t>라이브러리는 기본적인 라이브러리로 출력</a:t>
            </a:r>
            <a:r>
              <a:rPr lang="en-US" altLang="ko-KR" sz="1100" dirty="0">
                <a:latin typeface="+mn-ea"/>
              </a:rPr>
              <a:t>, </a:t>
            </a:r>
            <a:r>
              <a:rPr lang="ko-KR" altLang="en-US" sz="1100" dirty="0" err="1">
                <a:latin typeface="+mn-ea"/>
              </a:rPr>
              <a:t>제어문</a:t>
            </a:r>
            <a:r>
              <a:rPr lang="en-US" altLang="ko-KR" sz="1100" dirty="0">
                <a:latin typeface="+mn-ea"/>
              </a:rPr>
              <a:t>, </a:t>
            </a:r>
            <a:r>
              <a:rPr lang="ko-KR" altLang="en-US" sz="1100" dirty="0" err="1">
                <a:latin typeface="+mn-ea"/>
              </a:rPr>
              <a:t>반복문</a:t>
            </a:r>
            <a:r>
              <a:rPr lang="ko-KR" altLang="en-US" sz="1100" dirty="0">
                <a:latin typeface="+mn-ea"/>
              </a:rPr>
              <a:t> 같은 기능이 포함되어 있습니다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>
                <a:latin typeface="+mn-ea"/>
              </a:rPr>
              <a:t>(jsp_24_2_ex1_elex)</a:t>
            </a:r>
          </a:p>
        </p:txBody>
      </p:sp>
    </p:spTree>
    <p:extLst>
      <p:ext uri="{BB962C8B-B14F-4D97-AF65-F5344CB8AC3E}">
        <p14:creationId xmlns:p14="http://schemas.microsoft.com/office/powerpoint/2010/main" val="3638128348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JSTL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라이브러리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840786" y="1643055"/>
            <a:ext cx="10161321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840786" y="1381445"/>
            <a:ext cx="1016132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출력 태그 </a:t>
            </a:r>
            <a:r>
              <a:rPr lang="en-US" altLang="ko-KR" sz="1100" dirty="0">
                <a:latin typeface="+mn-ea"/>
              </a:rPr>
              <a:t>: &lt;</a:t>
            </a:r>
            <a:r>
              <a:rPr lang="en-US" altLang="ko-KR" sz="1100" dirty="0" err="1">
                <a:latin typeface="+mn-ea"/>
              </a:rPr>
              <a:t>c:out</a:t>
            </a:r>
            <a:r>
              <a:rPr lang="en-US" altLang="ko-KR" sz="1100" dirty="0">
                <a:latin typeface="+mn-ea"/>
              </a:rPr>
              <a:t>&gt;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1063868" y="1740820"/>
            <a:ext cx="8836269" cy="5161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/>
              <a:t>&lt;</a:t>
            </a:r>
            <a:r>
              <a:rPr lang="en-US" altLang="ko-KR" dirty="0" err="1"/>
              <a:t>c:out</a:t>
            </a:r>
            <a:r>
              <a:rPr lang="en-US" altLang="ko-KR" dirty="0"/>
              <a:t> value=“</a:t>
            </a:r>
            <a:r>
              <a:rPr lang="ko-KR" altLang="en-US" dirty="0" err="1"/>
              <a:t>출력값</a:t>
            </a:r>
            <a:r>
              <a:rPr lang="en-US" altLang="ko-KR" dirty="0"/>
              <a:t>” default=“</a:t>
            </a:r>
            <a:r>
              <a:rPr lang="ko-KR" altLang="en-US" dirty="0"/>
              <a:t>기본값</a:t>
            </a:r>
            <a:r>
              <a:rPr lang="en-US" altLang="ko-KR" dirty="0"/>
              <a:t>” </a:t>
            </a:r>
            <a:r>
              <a:rPr lang="en-US" altLang="ko-KR" dirty="0" err="1"/>
              <a:t>escapeXml</a:t>
            </a:r>
            <a:r>
              <a:rPr lang="en-US" altLang="ko-KR" dirty="0"/>
              <a:t>=“true or false”&gt;</a:t>
            </a:r>
            <a:endParaRPr lang="ko-KR" altLang="en-US" dirty="0"/>
          </a:p>
        </p:txBody>
      </p:sp>
      <p:cxnSp>
        <p:nvCxnSpPr>
          <p:cNvPr id="11" name="직선 연결선 10"/>
          <p:cNvCxnSpPr/>
          <p:nvPr/>
        </p:nvCxnSpPr>
        <p:spPr>
          <a:xfrm>
            <a:off x="840786" y="2936338"/>
            <a:ext cx="10161321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840786" y="2674728"/>
            <a:ext cx="1016132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변수 설정 태그 </a:t>
            </a:r>
            <a:r>
              <a:rPr lang="en-US" altLang="ko-KR" sz="1100" dirty="0">
                <a:latin typeface="+mn-ea"/>
              </a:rPr>
              <a:t>: &lt;</a:t>
            </a:r>
            <a:r>
              <a:rPr lang="en-US" altLang="ko-KR" sz="1100" dirty="0" err="1">
                <a:latin typeface="+mn-ea"/>
              </a:rPr>
              <a:t>c:set</a:t>
            </a:r>
            <a:r>
              <a:rPr lang="en-US" altLang="ko-KR" sz="1100" dirty="0">
                <a:latin typeface="+mn-ea"/>
              </a:rPr>
              <a:t>&gt;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1063868" y="3051691"/>
            <a:ext cx="8836270" cy="5161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/>
              <a:t>&lt;</a:t>
            </a:r>
            <a:r>
              <a:rPr lang="en-US" altLang="ko-KR" dirty="0" err="1"/>
              <a:t>c:set</a:t>
            </a:r>
            <a:r>
              <a:rPr lang="en-US" altLang="ko-KR" dirty="0"/>
              <a:t> </a:t>
            </a:r>
            <a:r>
              <a:rPr lang="en-US" altLang="ko-KR" dirty="0" err="1"/>
              <a:t>var</a:t>
            </a:r>
            <a:r>
              <a:rPr lang="en-US" altLang="ko-KR" dirty="0"/>
              <a:t>=“</a:t>
            </a:r>
            <a:r>
              <a:rPr lang="ko-KR" altLang="en-US" dirty="0" err="1"/>
              <a:t>변수명</a:t>
            </a:r>
            <a:r>
              <a:rPr lang="en-US" altLang="ko-KR" dirty="0"/>
              <a:t>” value=“</a:t>
            </a:r>
            <a:r>
              <a:rPr lang="ko-KR" altLang="en-US" dirty="0" err="1"/>
              <a:t>설정값</a:t>
            </a:r>
            <a:r>
              <a:rPr lang="en-US" altLang="ko-KR" dirty="0"/>
              <a:t>” target=“</a:t>
            </a:r>
            <a:r>
              <a:rPr lang="ko-KR" altLang="en-US" dirty="0"/>
              <a:t>객체</a:t>
            </a:r>
            <a:r>
              <a:rPr lang="en-US" altLang="ko-KR" dirty="0"/>
              <a:t>” property=“</a:t>
            </a:r>
            <a:r>
              <a:rPr lang="ko-KR" altLang="en-US" dirty="0"/>
              <a:t>값</a:t>
            </a:r>
            <a:r>
              <a:rPr lang="en-US" altLang="ko-KR" dirty="0"/>
              <a:t>” scope=“</a:t>
            </a:r>
            <a:r>
              <a:rPr lang="ko-KR" altLang="en-US" dirty="0"/>
              <a:t>범위</a:t>
            </a:r>
            <a:r>
              <a:rPr lang="en-US" altLang="ko-KR" dirty="0"/>
              <a:t>”&gt;</a:t>
            </a:r>
            <a:endParaRPr lang="ko-KR" altLang="en-US" dirty="0"/>
          </a:p>
        </p:txBody>
      </p:sp>
      <p:cxnSp>
        <p:nvCxnSpPr>
          <p:cNvPr id="17" name="직선 연결선 16"/>
          <p:cNvCxnSpPr/>
          <p:nvPr/>
        </p:nvCxnSpPr>
        <p:spPr>
          <a:xfrm>
            <a:off x="840785" y="4333310"/>
            <a:ext cx="10161321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840785" y="4071700"/>
            <a:ext cx="1016132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변수를 제거하는 태그 </a:t>
            </a:r>
            <a:r>
              <a:rPr lang="en-US" altLang="ko-KR" sz="1100" dirty="0">
                <a:latin typeface="+mn-ea"/>
              </a:rPr>
              <a:t>: &lt;</a:t>
            </a:r>
            <a:r>
              <a:rPr lang="en-US" altLang="ko-KR" sz="1100" dirty="0" err="1">
                <a:latin typeface="+mn-ea"/>
              </a:rPr>
              <a:t>c:remove</a:t>
            </a:r>
            <a:r>
              <a:rPr lang="en-US" altLang="ko-KR" sz="1100" dirty="0">
                <a:latin typeface="+mn-ea"/>
              </a:rPr>
              <a:t>&gt;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1063867" y="4448662"/>
            <a:ext cx="8836270" cy="5161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/>
              <a:t>&lt;</a:t>
            </a:r>
            <a:r>
              <a:rPr lang="en-US" altLang="ko-KR" dirty="0" err="1"/>
              <a:t>c:remove</a:t>
            </a:r>
            <a:r>
              <a:rPr lang="en-US" altLang="ko-KR" dirty="0"/>
              <a:t> </a:t>
            </a:r>
            <a:r>
              <a:rPr lang="en-US" altLang="ko-KR" dirty="0" err="1"/>
              <a:t>var</a:t>
            </a:r>
            <a:r>
              <a:rPr lang="en-US" altLang="ko-KR" dirty="0"/>
              <a:t>=“</a:t>
            </a:r>
            <a:r>
              <a:rPr lang="ko-KR" altLang="en-US" dirty="0" err="1"/>
              <a:t>변수명</a:t>
            </a:r>
            <a:r>
              <a:rPr lang="en-US" altLang="ko-KR" dirty="0"/>
              <a:t>” scope=“</a:t>
            </a:r>
            <a:r>
              <a:rPr lang="ko-KR" altLang="en-US" dirty="0"/>
              <a:t>범위</a:t>
            </a:r>
            <a:r>
              <a:rPr lang="en-US" altLang="ko-KR" dirty="0"/>
              <a:t>”&gt;</a:t>
            </a:r>
            <a:endParaRPr lang="ko-KR" altLang="en-US" dirty="0"/>
          </a:p>
        </p:txBody>
      </p:sp>
      <p:cxnSp>
        <p:nvCxnSpPr>
          <p:cNvPr id="20" name="직선 연결선 19"/>
          <p:cNvCxnSpPr/>
          <p:nvPr/>
        </p:nvCxnSpPr>
        <p:spPr>
          <a:xfrm>
            <a:off x="840785" y="5609465"/>
            <a:ext cx="10161321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840785" y="5347855"/>
            <a:ext cx="1016132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예외 처리 태그 </a:t>
            </a:r>
            <a:r>
              <a:rPr lang="en-US" altLang="ko-KR" sz="1100" dirty="0">
                <a:latin typeface="+mn-ea"/>
              </a:rPr>
              <a:t>: &lt;</a:t>
            </a:r>
            <a:r>
              <a:rPr lang="en-US" altLang="ko-KR" sz="1100" dirty="0" err="1">
                <a:latin typeface="+mn-ea"/>
              </a:rPr>
              <a:t>c:catch</a:t>
            </a:r>
            <a:r>
              <a:rPr lang="en-US" altLang="ko-KR" sz="1100" dirty="0">
                <a:latin typeface="+mn-ea"/>
              </a:rPr>
              <a:t>&gt;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1063867" y="5724817"/>
            <a:ext cx="8836270" cy="5161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/>
              <a:t>&lt;</a:t>
            </a:r>
            <a:r>
              <a:rPr lang="en-US" altLang="ko-KR" dirty="0" err="1"/>
              <a:t>c:catch</a:t>
            </a:r>
            <a:r>
              <a:rPr lang="en-US" altLang="ko-KR" dirty="0"/>
              <a:t> </a:t>
            </a:r>
            <a:r>
              <a:rPr lang="en-US" altLang="ko-KR" dirty="0" err="1"/>
              <a:t>var</a:t>
            </a:r>
            <a:r>
              <a:rPr lang="en-US" altLang="ko-KR" dirty="0"/>
              <a:t>=“</a:t>
            </a:r>
            <a:r>
              <a:rPr lang="ko-KR" altLang="en-US" dirty="0" err="1"/>
              <a:t>변수명</a:t>
            </a:r>
            <a:r>
              <a:rPr lang="en-US" altLang="ko-KR" dirty="0"/>
              <a:t>”&gt;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96800856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JSTL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라이브러리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840786" y="1643055"/>
            <a:ext cx="10161321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840786" y="1381445"/>
            <a:ext cx="1016132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>
                <a:latin typeface="+mn-ea"/>
              </a:rPr>
              <a:t>제어문</a:t>
            </a:r>
            <a:r>
              <a:rPr lang="en-US" altLang="ko-KR" sz="1100" dirty="0">
                <a:latin typeface="+mn-ea"/>
              </a:rPr>
              <a:t>(if)</a:t>
            </a:r>
            <a:r>
              <a:rPr lang="ko-KR" altLang="en-US" sz="1100" dirty="0">
                <a:latin typeface="+mn-ea"/>
              </a:rPr>
              <a:t> 태그 </a:t>
            </a:r>
            <a:r>
              <a:rPr lang="en-US" altLang="ko-KR" sz="1100" dirty="0">
                <a:latin typeface="+mn-ea"/>
              </a:rPr>
              <a:t>: &lt;</a:t>
            </a:r>
            <a:r>
              <a:rPr lang="en-US" altLang="ko-KR" sz="1100" dirty="0" err="1">
                <a:latin typeface="+mn-ea"/>
              </a:rPr>
              <a:t>c:if</a:t>
            </a:r>
            <a:r>
              <a:rPr lang="en-US" altLang="ko-KR" sz="1100" dirty="0">
                <a:latin typeface="+mn-ea"/>
              </a:rPr>
              <a:t>&gt;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1063868" y="1740820"/>
            <a:ext cx="8836269" cy="5161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/>
              <a:t>&lt;</a:t>
            </a:r>
            <a:r>
              <a:rPr lang="en-US" altLang="ko-KR" dirty="0" err="1"/>
              <a:t>c:if</a:t>
            </a:r>
            <a:r>
              <a:rPr lang="en-US" altLang="ko-KR" dirty="0"/>
              <a:t> test=“</a:t>
            </a:r>
            <a:r>
              <a:rPr lang="ko-KR" altLang="en-US" dirty="0"/>
              <a:t>조건</a:t>
            </a:r>
            <a:r>
              <a:rPr lang="en-US" altLang="ko-KR" dirty="0"/>
              <a:t>” </a:t>
            </a:r>
            <a:r>
              <a:rPr lang="en-US" altLang="ko-KR" dirty="0" err="1"/>
              <a:t>var</a:t>
            </a:r>
            <a:r>
              <a:rPr lang="en-US" altLang="ko-KR" dirty="0"/>
              <a:t>=“</a:t>
            </a:r>
            <a:r>
              <a:rPr lang="ko-KR" altLang="en-US" dirty="0"/>
              <a:t>조건 처리 </a:t>
            </a:r>
            <a:r>
              <a:rPr lang="ko-KR" altLang="en-US" dirty="0" err="1"/>
              <a:t>변수명</a:t>
            </a:r>
            <a:r>
              <a:rPr lang="en-US" altLang="ko-KR" dirty="0"/>
              <a:t>” scope=“</a:t>
            </a:r>
            <a:r>
              <a:rPr lang="ko-KR" altLang="en-US" dirty="0"/>
              <a:t>범위</a:t>
            </a:r>
            <a:r>
              <a:rPr lang="en-US" altLang="ko-KR" dirty="0"/>
              <a:t>”&gt;</a:t>
            </a:r>
            <a:endParaRPr lang="ko-KR" altLang="en-US" dirty="0"/>
          </a:p>
        </p:txBody>
      </p:sp>
      <p:cxnSp>
        <p:nvCxnSpPr>
          <p:cNvPr id="11" name="직선 연결선 10"/>
          <p:cNvCxnSpPr/>
          <p:nvPr/>
        </p:nvCxnSpPr>
        <p:spPr>
          <a:xfrm>
            <a:off x="840786" y="2936338"/>
            <a:ext cx="10161321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840786" y="2674728"/>
            <a:ext cx="1016132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>
                <a:latin typeface="+mn-ea"/>
              </a:rPr>
              <a:t>제어문</a:t>
            </a:r>
            <a:r>
              <a:rPr lang="en-US" altLang="ko-KR" sz="1100" dirty="0">
                <a:latin typeface="+mn-ea"/>
              </a:rPr>
              <a:t>(</a:t>
            </a:r>
            <a:r>
              <a:rPr lang="en-US" altLang="ko-KR" sz="1100" dirty="0" err="1">
                <a:latin typeface="+mn-ea"/>
              </a:rPr>
              <a:t>swich</a:t>
            </a:r>
            <a:r>
              <a:rPr lang="en-US" altLang="ko-KR" sz="1100" dirty="0">
                <a:latin typeface="+mn-ea"/>
              </a:rPr>
              <a:t>)</a:t>
            </a:r>
            <a:r>
              <a:rPr lang="ko-KR" altLang="en-US" sz="1100" dirty="0">
                <a:latin typeface="+mn-ea"/>
              </a:rPr>
              <a:t> 태그 </a:t>
            </a:r>
            <a:r>
              <a:rPr lang="en-US" altLang="ko-KR" sz="1100" dirty="0">
                <a:latin typeface="+mn-ea"/>
              </a:rPr>
              <a:t>: &lt;</a:t>
            </a:r>
            <a:r>
              <a:rPr lang="en-US" altLang="ko-KR" sz="1100" dirty="0" err="1">
                <a:latin typeface="+mn-ea"/>
              </a:rPr>
              <a:t>c:choose</a:t>
            </a:r>
            <a:r>
              <a:rPr lang="en-US" altLang="ko-KR" sz="1100" dirty="0">
                <a:latin typeface="+mn-ea"/>
              </a:rPr>
              <a:t>&gt;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1063868" y="3051691"/>
            <a:ext cx="8836270" cy="14670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/>
              <a:t>&lt;</a:t>
            </a:r>
            <a:r>
              <a:rPr lang="en-US" altLang="ko-KR" dirty="0" err="1"/>
              <a:t>c:choose</a:t>
            </a:r>
            <a:r>
              <a:rPr lang="en-US" altLang="ko-KR" dirty="0"/>
              <a:t>&gt;</a:t>
            </a:r>
          </a:p>
          <a:p>
            <a:r>
              <a:rPr lang="en-US" altLang="ko-KR" dirty="0"/>
              <a:t>&lt;</a:t>
            </a:r>
            <a:r>
              <a:rPr lang="en-US" altLang="ko-KR" dirty="0" err="1"/>
              <a:t>c:when</a:t>
            </a:r>
            <a:r>
              <a:rPr lang="en-US" altLang="ko-KR" dirty="0"/>
              <a:t> test=“</a:t>
            </a:r>
            <a:r>
              <a:rPr lang="ko-KR" altLang="en-US" dirty="0"/>
              <a:t>조건</a:t>
            </a:r>
            <a:r>
              <a:rPr lang="en-US" altLang="ko-KR" dirty="0"/>
              <a:t>”&gt; </a:t>
            </a:r>
            <a:r>
              <a:rPr lang="ko-KR" altLang="en-US" dirty="0"/>
              <a:t>처리 내용 </a:t>
            </a:r>
            <a:r>
              <a:rPr lang="en-US" altLang="ko-KR" dirty="0"/>
              <a:t>&lt;/</a:t>
            </a:r>
            <a:r>
              <a:rPr lang="en-US" altLang="ko-KR" dirty="0" err="1"/>
              <a:t>c:when</a:t>
            </a:r>
            <a:r>
              <a:rPr lang="en-US" altLang="ko-KR" dirty="0"/>
              <a:t>&gt;</a:t>
            </a:r>
          </a:p>
          <a:p>
            <a:r>
              <a:rPr lang="en-US" altLang="ko-KR" dirty="0"/>
              <a:t>&lt;</a:t>
            </a:r>
            <a:r>
              <a:rPr lang="en-US" altLang="ko-KR" dirty="0" err="1"/>
              <a:t>c:otherwise</a:t>
            </a:r>
            <a:r>
              <a:rPr lang="en-US" altLang="ko-KR" dirty="0"/>
              <a:t>&gt; </a:t>
            </a:r>
            <a:r>
              <a:rPr lang="ko-KR" altLang="en-US" dirty="0"/>
              <a:t>처리 내용 </a:t>
            </a:r>
            <a:r>
              <a:rPr lang="en-US" altLang="ko-KR" dirty="0"/>
              <a:t>&lt;/</a:t>
            </a:r>
            <a:r>
              <a:rPr lang="en-US" altLang="ko-KR" dirty="0" err="1"/>
              <a:t>c:otherwise</a:t>
            </a:r>
            <a:r>
              <a:rPr lang="en-US" altLang="ko-KR" dirty="0"/>
              <a:t>&gt;</a:t>
            </a:r>
          </a:p>
          <a:p>
            <a:r>
              <a:rPr lang="en-US" altLang="ko-KR" dirty="0"/>
              <a:t>&lt;/</a:t>
            </a:r>
            <a:r>
              <a:rPr lang="en-US" altLang="ko-KR" dirty="0" err="1"/>
              <a:t>c:choose</a:t>
            </a:r>
            <a:r>
              <a:rPr lang="en-US" altLang="ko-KR" dirty="0"/>
              <a:t>&gt;</a:t>
            </a:r>
          </a:p>
        </p:txBody>
      </p:sp>
      <p:cxnSp>
        <p:nvCxnSpPr>
          <p:cNvPr id="22" name="직선 연결선 21"/>
          <p:cNvCxnSpPr/>
          <p:nvPr/>
        </p:nvCxnSpPr>
        <p:spPr>
          <a:xfrm>
            <a:off x="840785" y="5139043"/>
            <a:ext cx="10161321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840785" y="4877433"/>
            <a:ext cx="1016132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>
                <a:latin typeface="+mn-ea"/>
              </a:rPr>
              <a:t>반복문</a:t>
            </a:r>
            <a:r>
              <a:rPr lang="en-US" altLang="ko-KR" sz="1100" dirty="0">
                <a:latin typeface="+mn-ea"/>
              </a:rPr>
              <a:t>(for)</a:t>
            </a:r>
            <a:r>
              <a:rPr lang="ko-KR" altLang="en-US" sz="1100" dirty="0">
                <a:latin typeface="+mn-ea"/>
              </a:rPr>
              <a:t> 태그 </a:t>
            </a:r>
            <a:r>
              <a:rPr lang="en-US" altLang="ko-KR" sz="1100" dirty="0">
                <a:latin typeface="+mn-ea"/>
              </a:rPr>
              <a:t>: &lt;</a:t>
            </a:r>
            <a:r>
              <a:rPr lang="en-US" altLang="ko-KR" sz="1100" dirty="0" err="1">
                <a:latin typeface="+mn-ea"/>
              </a:rPr>
              <a:t>c:forEach</a:t>
            </a:r>
            <a:r>
              <a:rPr lang="en-US" altLang="ko-KR" sz="1100" dirty="0">
                <a:latin typeface="+mn-ea"/>
              </a:rPr>
              <a:t>&gt;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1063867" y="5254396"/>
            <a:ext cx="8836270" cy="7722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/>
              <a:t>&lt;</a:t>
            </a:r>
            <a:r>
              <a:rPr lang="en-US" altLang="ko-KR" dirty="0" err="1"/>
              <a:t>c:forEach</a:t>
            </a:r>
            <a:r>
              <a:rPr lang="en-US" altLang="ko-KR" dirty="0"/>
              <a:t> items=“</a:t>
            </a:r>
            <a:r>
              <a:rPr lang="ko-KR" altLang="en-US" dirty="0" err="1"/>
              <a:t>객체명</a:t>
            </a:r>
            <a:r>
              <a:rPr lang="en-US" altLang="ko-KR" dirty="0"/>
              <a:t>” begin=“</a:t>
            </a:r>
            <a:r>
              <a:rPr lang="ko-KR" altLang="en-US" dirty="0"/>
              <a:t>시작 인덱스</a:t>
            </a:r>
            <a:r>
              <a:rPr lang="en-US" altLang="ko-KR" dirty="0"/>
              <a:t>” end=“</a:t>
            </a:r>
            <a:r>
              <a:rPr lang="ko-KR" altLang="en-US" dirty="0"/>
              <a:t>끝 인덱스</a:t>
            </a:r>
            <a:r>
              <a:rPr lang="en-US" altLang="ko-KR" dirty="0"/>
              <a:t>” step=“</a:t>
            </a:r>
            <a:r>
              <a:rPr lang="ko-KR" altLang="en-US" dirty="0" err="1"/>
              <a:t>증감식</a:t>
            </a:r>
            <a:r>
              <a:rPr lang="en-US" altLang="ko-KR" dirty="0"/>
              <a:t>” </a:t>
            </a:r>
            <a:r>
              <a:rPr lang="en-US" altLang="ko-KR" dirty="0" err="1"/>
              <a:t>var</a:t>
            </a:r>
            <a:r>
              <a:rPr lang="en-US" altLang="ko-KR" dirty="0"/>
              <a:t>=“</a:t>
            </a:r>
            <a:r>
              <a:rPr lang="ko-KR" altLang="en-US" dirty="0" err="1"/>
              <a:t>변수명</a:t>
            </a:r>
            <a:r>
              <a:rPr lang="en-US" altLang="ko-KR" dirty="0"/>
              <a:t>” </a:t>
            </a:r>
            <a:r>
              <a:rPr lang="en-US" altLang="ko-KR" dirty="0" err="1"/>
              <a:t>varStatus</a:t>
            </a:r>
            <a:r>
              <a:rPr lang="en-US" altLang="ko-KR" dirty="0"/>
              <a:t>=“</a:t>
            </a:r>
            <a:r>
              <a:rPr lang="ko-KR" altLang="en-US" dirty="0"/>
              <a:t>상태변수</a:t>
            </a:r>
            <a:r>
              <a:rPr lang="en-US" altLang="ko-KR" dirty="0"/>
              <a:t>”&gt;</a:t>
            </a:r>
          </a:p>
        </p:txBody>
      </p:sp>
    </p:spTree>
    <p:extLst>
      <p:ext uri="{BB962C8B-B14F-4D97-AF65-F5344CB8AC3E}">
        <p14:creationId xmlns:p14="http://schemas.microsoft.com/office/powerpoint/2010/main" val="4008551176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JSTL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라이브러리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840786" y="1643055"/>
            <a:ext cx="10161321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840786" y="1381445"/>
            <a:ext cx="1016132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페이지 이동 태그 </a:t>
            </a:r>
            <a:r>
              <a:rPr lang="en-US" altLang="ko-KR" sz="1100" dirty="0">
                <a:latin typeface="+mn-ea"/>
              </a:rPr>
              <a:t>: &lt;</a:t>
            </a:r>
            <a:r>
              <a:rPr lang="en-US" altLang="ko-KR" sz="1100" dirty="0" err="1">
                <a:latin typeface="+mn-ea"/>
              </a:rPr>
              <a:t>c:redirect</a:t>
            </a:r>
            <a:r>
              <a:rPr lang="en-US" altLang="ko-KR" sz="1100" dirty="0">
                <a:latin typeface="+mn-ea"/>
              </a:rPr>
              <a:t>&gt;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1063868" y="1740820"/>
            <a:ext cx="8836269" cy="5161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/>
              <a:t>&lt;</a:t>
            </a:r>
            <a:r>
              <a:rPr lang="en-US" altLang="ko-KR" dirty="0" err="1"/>
              <a:t>c:redirect</a:t>
            </a:r>
            <a:r>
              <a:rPr lang="en-US" altLang="ko-KR" dirty="0"/>
              <a:t> </a:t>
            </a:r>
            <a:r>
              <a:rPr lang="en-US" altLang="ko-KR" dirty="0" err="1"/>
              <a:t>url</a:t>
            </a:r>
            <a:r>
              <a:rPr lang="en-US" altLang="ko-KR" dirty="0"/>
              <a:t>=“</a:t>
            </a:r>
            <a:r>
              <a:rPr lang="en-US" altLang="ko-KR" dirty="0" err="1"/>
              <a:t>url</a:t>
            </a:r>
            <a:r>
              <a:rPr lang="en-US" altLang="ko-KR" dirty="0"/>
              <a:t>”&gt;</a:t>
            </a:r>
            <a:endParaRPr lang="ko-KR" altLang="en-US" dirty="0"/>
          </a:p>
        </p:txBody>
      </p:sp>
      <p:cxnSp>
        <p:nvCxnSpPr>
          <p:cNvPr id="11" name="직선 연결선 10"/>
          <p:cNvCxnSpPr/>
          <p:nvPr/>
        </p:nvCxnSpPr>
        <p:spPr>
          <a:xfrm>
            <a:off x="840786" y="2936338"/>
            <a:ext cx="10161321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840786" y="2674728"/>
            <a:ext cx="1016132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>
                <a:latin typeface="+mn-ea"/>
              </a:rPr>
              <a:t>파라미터</a:t>
            </a:r>
            <a:r>
              <a:rPr lang="ko-KR" altLang="en-US" sz="1100" dirty="0">
                <a:latin typeface="+mn-ea"/>
              </a:rPr>
              <a:t> 전달 태그 </a:t>
            </a:r>
            <a:r>
              <a:rPr lang="en-US" altLang="ko-KR" sz="1100" dirty="0">
                <a:latin typeface="+mn-ea"/>
              </a:rPr>
              <a:t>: &lt;</a:t>
            </a:r>
            <a:r>
              <a:rPr lang="en-US" altLang="ko-KR" sz="1100" dirty="0" err="1">
                <a:latin typeface="+mn-ea"/>
              </a:rPr>
              <a:t>c:param</a:t>
            </a:r>
            <a:r>
              <a:rPr lang="en-US" altLang="ko-KR" sz="1100" dirty="0">
                <a:latin typeface="+mn-ea"/>
              </a:rPr>
              <a:t>&gt;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1063868" y="3051692"/>
            <a:ext cx="8836270" cy="6084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/>
              <a:t>&lt;</a:t>
            </a:r>
            <a:r>
              <a:rPr lang="en-US" altLang="ko-KR" dirty="0" err="1"/>
              <a:t>c:param</a:t>
            </a:r>
            <a:r>
              <a:rPr lang="en-US" altLang="ko-KR" dirty="0"/>
              <a:t> name=“</a:t>
            </a:r>
            <a:r>
              <a:rPr lang="ko-KR" altLang="en-US" dirty="0" err="1"/>
              <a:t>파라미터명</a:t>
            </a:r>
            <a:r>
              <a:rPr lang="en-US" altLang="ko-KR" dirty="0"/>
              <a:t>” value=“</a:t>
            </a:r>
            <a:r>
              <a:rPr lang="ko-KR" altLang="en-US" dirty="0"/>
              <a:t>값</a:t>
            </a:r>
            <a:r>
              <a:rPr lang="en-US" altLang="ko-KR" dirty="0"/>
              <a:t>”&gt;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8A1344-AB5F-4BC9-A6F1-5F92BBB0484C}"/>
              </a:ext>
            </a:extLst>
          </p:cNvPr>
          <p:cNvSpPr txBox="1"/>
          <p:nvPr/>
        </p:nvSpPr>
        <p:spPr>
          <a:xfrm>
            <a:off x="840786" y="4285504"/>
            <a:ext cx="710739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※ </a:t>
            </a:r>
            <a:r>
              <a:rPr lang="ko-KR" altLang="en-US" dirty="0" err="1"/>
              <a:t>서울위즈</a:t>
            </a:r>
            <a:r>
              <a:rPr lang="ko-KR" altLang="en-US" dirty="0"/>
              <a:t> </a:t>
            </a:r>
            <a:r>
              <a:rPr lang="en-US" altLang="ko-KR" dirty="0"/>
              <a:t>ppt </a:t>
            </a:r>
            <a:r>
              <a:rPr lang="ko-KR" altLang="en-US" dirty="0"/>
              <a:t>뒷부분에 </a:t>
            </a:r>
            <a:r>
              <a:rPr lang="en-US" altLang="ko-KR" dirty="0" err="1"/>
              <a:t>mvc</a:t>
            </a:r>
            <a:r>
              <a:rPr lang="ko-KR" altLang="en-US" dirty="0"/>
              <a:t>에 대한 내용</a:t>
            </a:r>
            <a:endParaRPr lang="en-US" altLang="ko-KR" dirty="0"/>
          </a:p>
          <a:p>
            <a:r>
              <a:rPr lang="ko-KR" altLang="en-US" dirty="0"/>
              <a:t>나옵니다</a:t>
            </a:r>
            <a:r>
              <a:rPr lang="en-US" altLang="ko-KR" dirty="0"/>
              <a:t>. </a:t>
            </a:r>
            <a:r>
              <a:rPr lang="ko-KR" altLang="en-US" dirty="0"/>
              <a:t>다음 페이지의 </a:t>
            </a:r>
            <a:r>
              <a:rPr lang="en-US" altLang="ko-KR" dirty="0" err="1"/>
              <a:t>mvc</a:t>
            </a:r>
            <a:r>
              <a:rPr lang="ko-KR" altLang="en-US" dirty="0"/>
              <a:t>는 개념만 간단하게 정리해 둔 것입니다</a:t>
            </a:r>
            <a:r>
              <a:rPr lang="en-US" altLang="ko-KR"/>
              <a:t>.</a:t>
            </a:r>
            <a:endParaRPr lang="en-US" altLang="ko-KR" dirty="0"/>
          </a:p>
          <a:p>
            <a:r>
              <a:rPr lang="ko-KR" altLang="en-US" dirty="0"/>
              <a:t>그리고 본 자료는 </a:t>
            </a:r>
            <a:r>
              <a:rPr lang="ko-KR" altLang="en-US" dirty="0" err="1"/>
              <a:t>서울위즈</a:t>
            </a:r>
            <a:r>
              <a:rPr lang="ko-KR" altLang="en-US" dirty="0"/>
              <a:t> </a:t>
            </a:r>
            <a:r>
              <a:rPr lang="en-US" altLang="ko-KR" dirty="0"/>
              <a:t>ppt</a:t>
            </a:r>
            <a:r>
              <a:rPr lang="ko-KR" altLang="en-US" dirty="0"/>
              <a:t>의 </a:t>
            </a:r>
            <a:r>
              <a:rPr lang="en-US" altLang="ko-KR" dirty="0"/>
              <a:t>24</a:t>
            </a:r>
            <a:r>
              <a:rPr lang="ko-KR" altLang="en-US" dirty="0"/>
              <a:t>단원까지</a:t>
            </a:r>
            <a:endParaRPr lang="en-US" altLang="ko-KR" dirty="0"/>
          </a:p>
          <a:p>
            <a:r>
              <a:rPr lang="ko-KR" altLang="en-US" dirty="0"/>
              <a:t>참고하여 만들었으므로 이 후 내용은</a:t>
            </a:r>
            <a:endParaRPr lang="en-US" altLang="ko-KR" dirty="0"/>
          </a:p>
          <a:p>
            <a:r>
              <a:rPr lang="ko-KR" altLang="en-US" dirty="0" err="1"/>
              <a:t>서울위즈</a:t>
            </a:r>
            <a:r>
              <a:rPr lang="ko-KR" altLang="en-US" dirty="0"/>
              <a:t> </a:t>
            </a:r>
            <a:r>
              <a:rPr lang="en-US" altLang="ko-KR" dirty="0"/>
              <a:t>ppt 25</a:t>
            </a:r>
            <a:r>
              <a:rPr lang="ko-KR" altLang="en-US" dirty="0"/>
              <a:t>단원부터 공부하시면 됩니다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803597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40982F3-4DFB-42F3-AE77-E2CAE0E553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789" y="1885763"/>
            <a:ext cx="5556368" cy="4873886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4D9E9A52-6DF5-422C-ADE9-5A41ECFE90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008" y="1957788"/>
            <a:ext cx="3211571" cy="575427"/>
          </a:xfrm>
          <a:prstGeom prst="rect">
            <a:avLst/>
          </a:prstGeom>
        </p:spPr>
      </p:pic>
      <p:cxnSp>
        <p:nvCxnSpPr>
          <p:cNvPr id="13" name="직선 연결선 12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77008" y="1608763"/>
            <a:ext cx="29805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n-ea"/>
              </a:rPr>
              <a:t>1. </a:t>
            </a:r>
            <a:r>
              <a:rPr lang="ko-KR" altLang="en-US" sz="1200" dirty="0">
                <a:latin typeface="+mn-ea"/>
              </a:rPr>
              <a:t>서버 더블클릭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960810" y="1621765"/>
            <a:ext cx="29805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n-ea"/>
              </a:rPr>
              <a:t>2. </a:t>
            </a:r>
            <a:r>
              <a:rPr lang="ko-KR" altLang="en-US" sz="1200" dirty="0">
                <a:latin typeface="+mn-ea"/>
              </a:rPr>
              <a:t>설정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4232532" y="4034989"/>
            <a:ext cx="3402623" cy="57543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558186" y="2342357"/>
            <a:ext cx="3402624" cy="14067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7323152" y="3449610"/>
            <a:ext cx="3276602" cy="15438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579DF9-3E27-401D-90AB-86D341BA762B}"/>
              </a:ext>
            </a:extLst>
          </p:cNvPr>
          <p:cNvSpPr txBox="1"/>
          <p:nvPr/>
        </p:nvSpPr>
        <p:spPr>
          <a:xfrm>
            <a:off x="677008" y="515276"/>
            <a:ext cx="106767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err="1">
                <a:latin typeface="+mn-ea"/>
              </a:rPr>
              <a:t>톰캣</a:t>
            </a:r>
            <a:r>
              <a:rPr lang="ko-KR" altLang="en-US" sz="3200" dirty="0">
                <a:latin typeface="+mn-ea"/>
              </a:rPr>
              <a:t> 설치</a:t>
            </a:r>
            <a:endParaRPr lang="ko-KR" altLang="en-US" sz="32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21187970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+mn-ea"/>
              </a:rPr>
              <a:t>mvc1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13B47E24-E312-4EA2-99DE-D5D6D0426152}"/>
              </a:ext>
            </a:extLst>
          </p:cNvPr>
          <p:cNvSpPr txBox="1"/>
          <p:nvPr/>
        </p:nvSpPr>
        <p:spPr>
          <a:xfrm>
            <a:off x="845820" y="1341452"/>
            <a:ext cx="110871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MVC </a:t>
            </a:r>
            <a:r>
              <a:rPr lang="ko-KR" altLang="en-US" dirty="0"/>
              <a:t>패턴은 디자인 패턴 중 하나입니다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디자인 패턴이란</a:t>
            </a:r>
            <a:r>
              <a:rPr lang="en-US" altLang="ko-KR" dirty="0"/>
              <a:t>, main </a:t>
            </a:r>
            <a:r>
              <a:rPr lang="ko-KR" altLang="en-US" dirty="0"/>
              <a:t>안에서 다 할 수 있는 것들을 여러 가지 형태로 나눠서 구현한 것입니다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Ex)</a:t>
            </a:r>
            <a:r>
              <a:rPr lang="ko-KR" altLang="en-US" dirty="0" err="1"/>
              <a:t>싱글톤</a:t>
            </a:r>
            <a:r>
              <a:rPr lang="ko-KR" altLang="en-US" dirty="0"/>
              <a:t> 패턴</a:t>
            </a:r>
            <a:r>
              <a:rPr lang="en-US" altLang="ko-KR" dirty="0"/>
              <a:t>, </a:t>
            </a:r>
            <a:r>
              <a:rPr lang="ko-KR" altLang="en-US" dirty="0" err="1"/>
              <a:t>옵저버</a:t>
            </a:r>
            <a:r>
              <a:rPr lang="ko-KR" altLang="en-US" dirty="0"/>
              <a:t> 패턴</a:t>
            </a:r>
            <a:r>
              <a:rPr lang="en-US" altLang="ko-KR" dirty="0"/>
              <a:t>, MVC </a:t>
            </a:r>
            <a:r>
              <a:rPr lang="ko-KR" altLang="en-US" dirty="0"/>
              <a:t>패턴 등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MVC </a:t>
            </a:r>
            <a:r>
              <a:rPr lang="ko-KR" altLang="en-US" dirty="0"/>
              <a:t>패턴은 소스를 </a:t>
            </a:r>
            <a:r>
              <a:rPr lang="en-US" altLang="ko-KR" dirty="0"/>
              <a:t>Model </a:t>
            </a:r>
            <a:r>
              <a:rPr lang="ko-KR" altLang="en-US" dirty="0"/>
              <a:t>파트</a:t>
            </a:r>
            <a:r>
              <a:rPr lang="en-US" altLang="ko-KR" dirty="0"/>
              <a:t>, View </a:t>
            </a:r>
            <a:r>
              <a:rPr lang="ko-KR" altLang="en-US" dirty="0"/>
              <a:t>파트</a:t>
            </a:r>
            <a:r>
              <a:rPr lang="en-US" altLang="ko-KR" dirty="0"/>
              <a:t>, Control </a:t>
            </a:r>
            <a:r>
              <a:rPr lang="ko-KR" altLang="en-US" dirty="0"/>
              <a:t>파트로 나눈 디자인 패턴으로써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개발할 때 다소 번거로울 수 있으나 유지보수에서 용이합니다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02448536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+mn-ea"/>
              </a:rPr>
              <a:t>mvc1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FA952B67-37DA-4603-8568-0F4C2ACD2C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270" y="2468727"/>
            <a:ext cx="7555230" cy="3629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3B47E24-E312-4EA2-99DE-D5D6D0426152}"/>
              </a:ext>
            </a:extLst>
          </p:cNvPr>
          <p:cNvSpPr txBox="1"/>
          <p:nvPr/>
        </p:nvSpPr>
        <p:spPr>
          <a:xfrm>
            <a:off x="845820" y="1341452"/>
            <a:ext cx="809369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Model : Class (DAO, DVO)</a:t>
            </a:r>
          </a:p>
          <a:p>
            <a:r>
              <a:rPr lang="en-US" altLang="ko-KR" dirty="0"/>
              <a:t>JSP : DAO </a:t>
            </a:r>
            <a:r>
              <a:rPr lang="ko-KR" altLang="en-US" dirty="0"/>
              <a:t>통해 읽은 데이터를 출력하거나 사용자에게 받은 데이터를 </a:t>
            </a:r>
            <a:r>
              <a:rPr lang="ko-KR" altLang="en-US" dirty="0" err="1"/>
              <a:t>입력받음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소규모 프로젝트에 적합하나 대규모 프로젝트에서는 유지보수가 힘듭니다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(JSP </a:t>
            </a:r>
            <a:r>
              <a:rPr lang="ko-KR" altLang="en-US" dirty="0"/>
              <a:t>파일 하나가 엄청 커져서 유지보수가 힘들어 질 수 있습니다</a:t>
            </a:r>
            <a:r>
              <a:rPr lang="en-US" altLang="ko-KR" dirty="0"/>
              <a:t>.)</a:t>
            </a:r>
          </a:p>
        </p:txBody>
      </p:sp>
    </p:spTree>
    <p:extLst>
      <p:ext uri="{BB962C8B-B14F-4D97-AF65-F5344CB8AC3E}">
        <p14:creationId xmlns:p14="http://schemas.microsoft.com/office/powerpoint/2010/main" val="1197217500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+mn-ea"/>
              </a:rPr>
              <a:t>mvc2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>
            <a:extLst>
              <a:ext uri="{FF2B5EF4-FFF2-40B4-BE49-F238E27FC236}">
                <a16:creationId xmlns:a16="http://schemas.microsoft.com/office/drawing/2014/main" id="{4165106C-BA94-493C-8D9F-1D6944A183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522" y="2754631"/>
            <a:ext cx="6338818" cy="3245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C7B339F-9955-4867-AB06-BBE2021B3B08}"/>
              </a:ext>
            </a:extLst>
          </p:cNvPr>
          <p:cNvSpPr txBox="1"/>
          <p:nvPr/>
        </p:nvSpPr>
        <p:spPr>
          <a:xfrm>
            <a:off x="845820" y="1341452"/>
            <a:ext cx="1118383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Model : Class (DAO, DVO)</a:t>
            </a:r>
          </a:p>
          <a:p>
            <a:r>
              <a:rPr lang="en-US" altLang="ko-KR" dirty="0"/>
              <a:t>Control : Servlet, Model</a:t>
            </a:r>
            <a:r>
              <a:rPr lang="ko-KR" altLang="en-US" dirty="0"/>
              <a:t>에서 데이터 읽고 쓰는 걸 </a:t>
            </a:r>
            <a:r>
              <a:rPr lang="en-US" altLang="ko-KR" dirty="0"/>
              <a:t>View(JSP)</a:t>
            </a:r>
            <a:r>
              <a:rPr lang="ko-KR" altLang="en-US" dirty="0"/>
              <a:t>로 전달</a:t>
            </a:r>
            <a:endParaRPr lang="en-US" altLang="ko-KR" dirty="0"/>
          </a:p>
          <a:p>
            <a:r>
              <a:rPr lang="en-US" altLang="ko-KR" dirty="0"/>
              <a:t>View : JSP, Control </a:t>
            </a:r>
            <a:r>
              <a:rPr lang="ko-KR" altLang="en-US" dirty="0"/>
              <a:t>파트에서 받은 데이터를 화면에 출력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대규모 프로젝트에 적합합니다</a:t>
            </a:r>
            <a:r>
              <a:rPr lang="en-US" altLang="ko-KR" dirty="0"/>
              <a:t>. </a:t>
            </a:r>
            <a:r>
              <a:rPr lang="ko-KR" altLang="en-US" dirty="0"/>
              <a:t>소규모 프로젝트에서는 오히려 유지보수 및 개발이 번거로울 수 있습니다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(JSP</a:t>
            </a:r>
            <a:r>
              <a:rPr lang="ko-KR" altLang="en-US" dirty="0"/>
              <a:t> 하나로 될 </a:t>
            </a:r>
            <a:r>
              <a:rPr lang="ko-KR" altLang="en-US" dirty="0" err="1"/>
              <a:t>껄</a:t>
            </a:r>
            <a:r>
              <a:rPr lang="ko-KR" altLang="en-US" dirty="0"/>
              <a:t> 굳이 </a:t>
            </a:r>
            <a:r>
              <a:rPr lang="ko-KR" altLang="en-US" dirty="0" err="1"/>
              <a:t>나눠놓게</a:t>
            </a:r>
            <a:r>
              <a:rPr lang="ko-KR" altLang="en-US" dirty="0"/>
              <a:t> 되므로</a:t>
            </a:r>
            <a:r>
              <a:rPr lang="en-US" altLang="ko-KR" dirty="0"/>
              <a:t>…)</a:t>
            </a:r>
          </a:p>
        </p:txBody>
      </p:sp>
    </p:spTree>
    <p:extLst>
      <p:ext uri="{BB962C8B-B14F-4D97-AF65-F5344CB8AC3E}">
        <p14:creationId xmlns:p14="http://schemas.microsoft.com/office/powerpoint/2010/main" val="16650390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D753D9CD-E9BE-42B8-ACE2-B1327C871D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8540" y="3233633"/>
            <a:ext cx="6003346" cy="697448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8235FA4A-4935-4564-A8E5-8C1DBFD0F0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008" y="1957788"/>
            <a:ext cx="5443173" cy="975270"/>
          </a:xfrm>
          <a:prstGeom prst="rect">
            <a:avLst/>
          </a:prstGeom>
        </p:spPr>
      </p:pic>
      <p:cxnSp>
        <p:nvCxnSpPr>
          <p:cNvPr id="13" name="직선 연결선 12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77008" y="1608763"/>
            <a:ext cx="29805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n-ea"/>
              </a:rPr>
              <a:t>3. </a:t>
            </a:r>
            <a:r>
              <a:rPr lang="ko-KR" altLang="en-US" sz="1200" dirty="0">
                <a:latin typeface="+mn-ea"/>
              </a:rPr>
              <a:t>서버 </a:t>
            </a:r>
            <a:r>
              <a:rPr lang="en-US" altLang="ko-KR" sz="1200" dirty="0">
                <a:latin typeface="+mn-ea"/>
              </a:rPr>
              <a:t>start</a:t>
            </a:r>
            <a:endParaRPr lang="ko-KR" altLang="en-US" sz="1200" dirty="0">
              <a:latin typeface="+mn-ea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5017060" y="2445423"/>
            <a:ext cx="329713" cy="32187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677008" y="2971132"/>
            <a:ext cx="29805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n-ea"/>
              </a:rPr>
              <a:t>4. </a:t>
            </a:r>
            <a:r>
              <a:rPr lang="ko-KR" altLang="en-US" sz="1200" dirty="0">
                <a:latin typeface="+mn-ea"/>
              </a:rPr>
              <a:t>서버 구동 확인</a:t>
            </a:r>
            <a:endParaRPr lang="en-US" altLang="ko-KR" sz="1200" dirty="0">
              <a:latin typeface="+mn-ea"/>
            </a:endParaRPr>
          </a:p>
          <a:p>
            <a:r>
              <a:rPr lang="en-US" altLang="ko-KR" sz="1200" dirty="0">
                <a:latin typeface="+mn-ea"/>
              </a:rPr>
              <a:t>(http://localhost:8181/</a:t>
            </a:r>
            <a:endParaRPr lang="ko-KR" altLang="en-US" sz="1200" dirty="0">
              <a:latin typeface="+mn-ea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997734" y="2971132"/>
            <a:ext cx="29805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n-ea"/>
              </a:rPr>
              <a:t>5. </a:t>
            </a:r>
            <a:r>
              <a:rPr lang="ko-KR" altLang="en-US" sz="1200" dirty="0">
                <a:latin typeface="+mn-ea"/>
              </a:rPr>
              <a:t>서버 </a:t>
            </a:r>
            <a:r>
              <a:rPr lang="en-US" altLang="ko-KR" sz="1200" dirty="0">
                <a:latin typeface="+mn-ea"/>
              </a:rPr>
              <a:t>stop</a:t>
            </a:r>
            <a:endParaRPr lang="ko-KR" altLang="en-US" sz="1200" dirty="0">
              <a:latin typeface="+mn-ea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1598854" y="3268065"/>
            <a:ext cx="329713" cy="32187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D5361B-4B51-433C-B6C9-F6EDFE36BEF0}"/>
              </a:ext>
            </a:extLst>
          </p:cNvPr>
          <p:cNvSpPr txBox="1"/>
          <p:nvPr/>
        </p:nvSpPr>
        <p:spPr>
          <a:xfrm>
            <a:off x="677008" y="515276"/>
            <a:ext cx="106767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err="1">
                <a:latin typeface="+mn-ea"/>
              </a:rPr>
              <a:t>톰캣</a:t>
            </a:r>
            <a:r>
              <a:rPr lang="ko-KR" altLang="en-US" sz="3200" dirty="0">
                <a:latin typeface="+mn-ea"/>
              </a:rPr>
              <a:t> 설치</a:t>
            </a:r>
            <a:endParaRPr lang="ko-KR" altLang="en-US" sz="3200" dirty="0">
              <a:latin typeface="+mn-ea"/>
              <a:ea typeface="+mn-ea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1FB8A3C-4320-47EE-82B0-12BC88760C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6509" y="3589935"/>
            <a:ext cx="5056381" cy="2981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6538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</a:rPr>
              <a:t>JSP</a:t>
            </a:r>
            <a:r>
              <a:rPr lang="ko-KR" altLang="en-US" sz="1600" b="1" dirty="0">
                <a:latin typeface="+mn-ea"/>
              </a:rPr>
              <a:t>문서 작성 하기</a:t>
            </a:r>
            <a:endParaRPr lang="ko-KR" altLang="en-US" sz="1600" b="1" dirty="0">
              <a:latin typeface="+mn-ea"/>
              <a:ea typeface="+mn-e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77008" y="1116906"/>
            <a:ext cx="10676792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JSP</a:t>
            </a:r>
            <a:r>
              <a:rPr lang="ko-KR" altLang="en-US" sz="1100" dirty="0">
                <a:latin typeface="+mn-ea"/>
              </a:rPr>
              <a:t>특징</a:t>
            </a:r>
            <a:endParaRPr lang="en-US" altLang="ko-KR" sz="1100" dirty="0">
              <a:latin typeface="+mn-ea"/>
            </a:endParaRPr>
          </a:p>
          <a:p>
            <a:r>
              <a:rPr lang="en-US" altLang="ko-KR" sz="1100" dirty="0">
                <a:latin typeface="+mn-ea"/>
              </a:rPr>
              <a:t> - </a:t>
            </a:r>
            <a:r>
              <a:rPr lang="ko-KR" altLang="en-US" sz="1100" b="1" u="sng" dirty="0">
                <a:latin typeface="+mn-ea"/>
              </a:rPr>
              <a:t>동적</a:t>
            </a:r>
            <a:r>
              <a:rPr lang="ko-KR" altLang="en-US" sz="1100" dirty="0">
                <a:latin typeface="+mn-ea"/>
              </a:rPr>
              <a:t> </a:t>
            </a:r>
            <a:r>
              <a:rPr lang="ko-KR" altLang="en-US" sz="1100" dirty="0" err="1">
                <a:latin typeface="+mn-ea"/>
              </a:rPr>
              <a:t>웹어플리케이션</a:t>
            </a:r>
            <a:r>
              <a:rPr lang="ko-KR" altLang="en-US" sz="1100" dirty="0">
                <a:latin typeface="+mn-ea"/>
              </a:rPr>
              <a:t> 컴포넌트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>
                <a:latin typeface="+mn-ea"/>
              </a:rPr>
              <a:t> - .</a:t>
            </a:r>
            <a:r>
              <a:rPr lang="en-US" altLang="ko-KR" sz="1100" dirty="0" err="1">
                <a:latin typeface="+mn-ea"/>
              </a:rPr>
              <a:t>jsp</a:t>
            </a:r>
            <a:r>
              <a:rPr lang="en-US" altLang="ko-KR" sz="1100" dirty="0">
                <a:latin typeface="+mn-ea"/>
              </a:rPr>
              <a:t> </a:t>
            </a:r>
            <a:r>
              <a:rPr lang="ko-KR" altLang="en-US" sz="1100" dirty="0">
                <a:latin typeface="+mn-ea"/>
              </a:rPr>
              <a:t>확장자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>
                <a:latin typeface="+mn-ea"/>
              </a:rPr>
              <a:t> - html </a:t>
            </a:r>
            <a:r>
              <a:rPr lang="ko-KR" altLang="en-US" sz="1100" dirty="0">
                <a:latin typeface="+mn-ea"/>
              </a:rPr>
              <a:t>코드 안에 </a:t>
            </a:r>
            <a:r>
              <a:rPr lang="en-US" altLang="ko-KR" sz="1100" dirty="0">
                <a:latin typeface="+mn-ea"/>
              </a:rPr>
              <a:t>java </a:t>
            </a:r>
            <a:r>
              <a:rPr lang="ko-KR" altLang="en-US" sz="1100" dirty="0">
                <a:latin typeface="+mn-ea"/>
              </a:rPr>
              <a:t>코드가 있는 것</a:t>
            </a:r>
            <a:endParaRPr lang="en-US" altLang="ko-KR" sz="1100" dirty="0">
              <a:latin typeface="+mn-ea"/>
            </a:endParaRPr>
          </a:p>
          <a:p>
            <a:r>
              <a:rPr lang="en-US" altLang="ko-KR" sz="1100" dirty="0">
                <a:latin typeface="+mn-ea"/>
              </a:rPr>
              <a:t> - </a:t>
            </a:r>
            <a:r>
              <a:rPr lang="ko-KR" altLang="en-US" sz="1100" dirty="0">
                <a:latin typeface="+mn-ea"/>
              </a:rPr>
              <a:t>클라이언트의 요청에 동적으로 작동하고</a:t>
            </a:r>
            <a:r>
              <a:rPr lang="en-US" altLang="ko-KR" sz="1100" dirty="0">
                <a:latin typeface="+mn-ea"/>
              </a:rPr>
              <a:t>, </a:t>
            </a:r>
            <a:r>
              <a:rPr lang="ko-KR" altLang="en-US" sz="1100" dirty="0">
                <a:latin typeface="+mn-ea"/>
              </a:rPr>
              <a:t>응답은 </a:t>
            </a:r>
            <a:r>
              <a:rPr lang="en-US" altLang="ko-KR" sz="1100" dirty="0">
                <a:latin typeface="+mn-ea"/>
              </a:rPr>
              <a:t>html</a:t>
            </a:r>
            <a:r>
              <a:rPr lang="ko-KR" altLang="en-US" sz="1100" dirty="0">
                <a:latin typeface="+mn-ea"/>
              </a:rPr>
              <a:t>을 이용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>
                <a:latin typeface="+mn-ea"/>
              </a:rPr>
              <a:t> -</a:t>
            </a:r>
            <a:r>
              <a:rPr lang="en-US" altLang="ko-KR" sz="1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 </a:t>
            </a:r>
            <a:r>
              <a:rPr lang="en-US" altLang="ko-KR" sz="11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jsp</a:t>
            </a:r>
            <a:r>
              <a:rPr lang="ko-KR" altLang="en-US" sz="1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는 </a:t>
            </a:r>
            <a:r>
              <a:rPr lang="ko-KR" altLang="en-US" sz="11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서블릿으로</a:t>
            </a:r>
            <a:r>
              <a:rPr lang="ko-KR" altLang="en-US" sz="1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 변환되어 실행</a:t>
            </a:r>
            <a:endParaRPr lang="en-US" altLang="ko-KR" sz="11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  <a:p>
            <a:r>
              <a:rPr lang="en-US" altLang="ko-KR" sz="1100" dirty="0">
                <a:latin typeface="+mn-ea"/>
              </a:rPr>
              <a:t> - MVC</a:t>
            </a:r>
            <a:r>
              <a:rPr lang="ko-KR" altLang="en-US" sz="1100" dirty="0">
                <a:latin typeface="+mn-ea"/>
              </a:rPr>
              <a:t>패턴에서 </a:t>
            </a:r>
            <a:r>
              <a:rPr lang="en-US" altLang="ko-KR" sz="1100" dirty="0">
                <a:latin typeface="+mn-ea"/>
              </a:rPr>
              <a:t>View</a:t>
            </a:r>
            <a:r>
              <a:rPr lang="ko-KR" altLang="en-US" sz="1100" dirty="0">
                <a:latin typeface="+mn-ea"/>
              </a:rPr>
              <a:t>로 이용됨</a:t>
            </a:r>
            <a:r>
              <a:rPr lang="en-US" altLang="ko-KR" sz="1100" dirty="0">
                <a:latin typeface="+mn-ea"/>
              </a:rPr>
              <a:t>.(MVC </a:t>
            </a:r>
            <a:r>
              <a:rPr lang="ko-KR" altLang="en-US" sz="1100" dirty="0">
                <a:latin typeface="+mn-ea"/>
              </a:rPr>
              <a:t>패턴은 추후 자세히 다룰 예정</a:t>
            </a:r>
            <a:r>
              <a:rPr lang="en-US" altLang="ko-KR" sz="1100" dirty="0">
                <a:latin typeface="+mn-ea"/>
              </a:rPr>
              <a:t>)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타원 5"/>
          <p:cNvSpPr/>
          <p:nvPr/>
        </p:nvSpPr>
        <p:spPr>
          <a:xfrm>
            <a:off x="7710852" y="2497015"/>
            <a:ext cx="1582616" cy="15826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Controller</a:t>
            </a:r>
          </a:p>
          <a:p>
            <a:pPr algn="ctr"/>
            <a:r>
              <a:rPr lang="en-US" altLang="ko-KR" sz="1600" dirty="0"/>
              <a:t>(servlet)</a:t>
            </a:r>
            <a:endParaRPr lang="ko-KR" altLang="en-US" sz="1600" dirty="0"/>
          </a:p>
        </p:txBody>
      </p:sp>
      <p:sp>
        <p:nvSpPr>
          <p:cNvPr id="13" name="타원 12"/>
          <p:cNvSpPr/>
          <p:nvPr/>
        </p:nvSpPr>
        <p:spPr>
          <a:xfrm>
            <a:off x="6128236" y="4501173"/>
            <a:ext cx="1582616" cy="15826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View</a:t>
            </a:r>
          </a:p>
          <a:p>
            <a:pPr algn="ctr"/>
            <a:r>
              <a:rPr lang="en-US" altLang="ko-KR" sz="1600" dirty="0"/>
              <a:t>(JSP)</a:t>
            </a:r>
            <a:endParaRPr lang="ko-KR" altLang="en-US" sz="1600" dirty="0"/>
          </a:p>
        </p:txBody>
      </p:sp>
      <p:sp>
        <p:nvSpPr>
          <p:cNvPr id="14" name="타원 13"/>
          <p:cNvSpPr/>
          <p:nvPr/>
        </p:nvSpPr>
        <p:spPr>
          <a:xfrm>
            <a:off x="9293468" y="4653573"/>
            <a:ext cx="1582616" cy="15826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Model</a:t>
            </a:r>
          </a:p>
        </p:txBody>
      </p:sp>
      <p:cxnSp>
        <p:nvCxnSpPr>
          <p:cNvPr id="11" name="직선 화살표 연결선 10"/>
          <p:cNvCxnSpPr/>
          <p:nvPr/>
        </p:nvCxnSpPr>
        <p:spPr>
          <a:xfrm flipH="1">
            <a:off x="7499838" y="4011735"/>
            <a:ext cx="367870" cy="4894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/>
          <p:nvPr/>
        </p:nvCxnSpPr>
        <p:spPr>
          <a:xfrm>
            <a:off x="9032513" y="4061069"/>
            <a:ext cx="375256" cy="4723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 flipH="1">
            <a:off x="5460023" y="5356958"/>
            <a:ext cx="47619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5289977" y="5069679"/>
            <a:ext cx="8352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+mn-ea"/>
              </a:rPr>
              <a:t>response</a:t>
            </a:r>
          </a:p>
        </p:txBody>
      </p:sp>
      <p:cxnSp>
        <p:nvCxnSpPr>
          <p:cNvPr id="41" name="직선 화살표 연결선 40"/>
          <p:cNvCxnSpPr/>
          <p:nvPr/>
        </p:nvCxnSpPr>
        <p:spPr>
          <a:xfrm>
            <a:off x="5476054" y="3443166"/>
            <a:ext cx="20237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6070311" y="3151325"/>
            <a:ext cx="8352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+mn-ea"/>
              </a:rPr>
              <a:t>request</a:t>
            </a:r>
          </a:p>
        </p:txBody>
      </p:sp>
      <p:cxnSp>
        <p:nvCxnSpPr>
          <p:cNvPr id="43" name="직선 화살표 연결선 42"/>
          <p:cNvCxnSpPr/>
          <p:nvPr/>
        </p:nvCxnSpPr>
        <p:spPr>
          <a:xfrm flipH="1" flipV="1">
            <a:off x="9108831" y="4011735"/>
            <a:ext cx="395651" cy="4894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F7A44A5F-D615-4CF9-85DB-73E09FAB6E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882" y="3001840"/>
            <a:ext cx="4605865" cy="2590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5712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</a:rPr>
              <a:t>JSP</a:t>
            </a:r>
            <a:r>
              <a:rPr lang="ko-KR" altLang="en-US" sz="1600" b="1" dirty="0">
                <a:latin typeface="+mn-ea"/>
              </a:rPr>
              <a:t>문서 작성 하기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4976" y="1984528"/>
            <a:ext cx="3415495" cy="3272368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226" y="1984528"/>
            <a:ext cx="4502727" cy="260559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77008" y="1733066"/>
            <a:ext cx="471267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1. </a:t>
            </a:r>
            <a:r>
              <a:rPr lang="ko-KR" altLang="en-US" sz="1100" dirty="0">
                <a:latin typeface="+mn-ea"/>
              </a:rPr>
              <a:t>프로젝트 생성</a:t>
            </a:r>
            <a:endParaRPr lang="en-US" altLang="ko-KR" sz="1100" dirty="0">
              <a:latin typeface="+mn-ea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976279" y="2564820"/>
            <a:ext cx="3033012" cy="29865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6387612" y="2598522"/>
            <a:ext cx="1340826" cy="68880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7669090" y="4918351"/>
            <a:ext cx="704850" cy="22636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01210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</a:rPr>
              <a:t>JSP</a:t>
            </a:r>
            <a:r>
              <a:rPr lang="ko-KR" altLang="en-US" sz="1600" b="1" dirty="0">
                <a:latin typeface="+mn-ea"/>
              </a:rPr>
              <a:t>문서 작성 하기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677008" y="1697201"/>
            <a:ext cx="471267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1. </a:t>
            </a:r>
            <a:r>
              <a:rPr lang="ko-KR" altLang="en-US" sz="1100" dirty="0">
                <a:latin typeface="+mn-ea"/>
              </a:rPr>
              <a:t>프로젝트 생성</a:t>
            </a:r>
            <a:endParaRPr lang="en-US" altLang="ko-KR" sz="1100" dirty="0">
              <a:latin typeface="+mn-ea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9815" y="1978329"/>
            <a:ext cx="3246345" cy="463856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1906" y="1956018"/>
            <a:ext cx="3259358" cy="4651577"/>
          </a:xfrm>
          <a:prstGeom prst="rect">
            <a:avLst/>
          </a:prstGeom>
        </p:spPr>
      </p:pic>
      <p:cxnSp>
        <p:nvCxnSpPr>
          <p:cNvPr id="13" name="직선 화살표 연결선 12"/>
          <p:cNvCxnSpPr/>
          <p:nvPr/>
        </p:nvCxnSpPr>
        <p:spPr>
          <a:xfrm>
            <a:off x="4184055" y="4377058"/>
            <a:ext cx="353394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/>
          <p:nvPr/>
        </p:nvCxnSpPr>
        <p:spPr>
          <a:xfrm>
            <a:off x="7930481" y="4303316"/>
            <a:ext cx="353394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7598" y="1978329"/>
            <a:ext cx="3187795" cy="4645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7329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</a:rPr>
              <a:t>JSP</a:t>
            </a:r>
            <a:r>
              <a:rPr lang="ko-KR" altLang="en-US" sz="1600" b="1" dirty="0">
                <a:latin typeface="+mn-ea"/>
              </a:rPr>
              <a:t>문서 작성 하기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677008" y="1697201"/>
            <a:ext cx="471267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2. </a:t>
            </a:r>
            <a:r>
              <a:rPr lang="en-US" altLang="ko-KR" sz="1100" dirty="0" err="1">
                <a:latin typeface="+mn-ea"/>
              </a:rPr>
              <a:t>jsp</a:t>
            </a:r>
            <a:r>
              <a:rPr lang="ko-KR" altLang="en-US" sz="1100" dirty="0">
                <a:latin typeface="+mn-ea"/>
              </a:rPr>
              <a:t>파일 생성</a:t>
            </a:r>
            <a:endParaRPr lang="en-US" altLang="ko-KR" sz="1100" dirty="0">
              <a:latin typeface="+mn-ea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008" y="2017803"/>
            <a:ext cx="5163967" cy="2644959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7950" y="2019505"/>
            <a:ext cx="4305300" cy="1990725"/>
          </a:xfrm>
          <a:prstGeom prst="rect">
            <a:avLst/>
          </a:prstGeom>
        </p:spPr>
      </p:pic>
      <p:cxnSp>
        <p:nvCxnSpPr>
          <p:cNvPr id="17" name="직선 화살표 연결선 16"/>
          <p:cNvCxnSpPr/>
          <p:nvPr/>
        </p:nvCxnSpPr>
        <p:spPr>
          <a:xfrm>
            <a:off x="5949698" y="3364333"/>
            <a:ext cx="353394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99880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</a:rPr>
              <a:t>JSP</a:t>
            </a:r>
            <a:r>
              <a:rPr lang="ko-KR" altLang="en-US" sz="1600" b="1" dirty="0">
                <a:latin typeface="+mn-ea"/>
              </a:rPr>
              <a:t>문서 작성 하기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677008" y="1566396"/>
            <a:ext cx="471267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3. </a:t>
            </a:r>
            <a:r>
              <a:rPr lang="en-US" altLang="ko-KR" sz="1100" dirty="0" err="1">
                <a:latin typeface="+mn-ea"/>
              </a:rPr>
              <a:t>jsp</a:t>
            </a:r>
            <a:r>
              <a:rPr lang="ko-KR" altLang="en-US" sz="1100" dirty="0">
                <a:latin typeface="+mn-ea"/>
              </a:rPr>
              <a:t>파일 실행</a:t>
            </a:r>
            <a:endParaRPr lang="en-US" altLang="ko-KR" sz="1100" dirty="0">
              <a:latin typeface="+mn-ea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691" y="1828006"/>
            <a:ext cx="5541818" cy="477824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7990" y="1828006"/>
            <a:ext cx="3429000" cy="1066800"/>
          </a:xfrm>
          <a:prstGeom prst="rect">
            <a:avLst/>
          </a:prstGeom>
        </p:spPr>
      </p:pic>
      <p:cxnSp>
        <p:nvCxnSpPr>
          <p:cNvPr id="13" name="직선 화살표 연결선 12"/>
          <p:cNvCxnSpPr/>
          <p:nvPr/>
        </p:nvCxnSpPr>
        <p:spPr>
          <a:xfrm>
            <a:off x="6775609" y="2371275"/>
            <a:ext cx="500263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53838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9D196D-0F9D-4E4D-BB58-C4372ED71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웹 사이트와 웹 어플리케이션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F0EE8C-1B08-4D64-A25E-54A182C0B8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웹사이트 </a:t>
            </a:r>
            <a:r>
              <a:rPr lang="en-US" altLang="ko-KR" dirty="0"/>
              <a:t>: </a:t>
            </a:r>
            <a:r>
              <a:rPr lang="ko-KR" altLang="en-US" dirty="0"/>
              <a:t>정보 제공의 성향이 강함</a:t>
            </a:r>
            <a:r>
              <a:rPr lang="en-US" altLang="ko-KR" dirty="0"/>
              <a:t>(</a:t>
            </a:r>
            <a:r>
              <a:rPr lang="ko-KR" altLang="en-US" dirty="0"/>
              <a:t>네이버 스포츠 뉴스 등</a:t>
            </a:r>
            <a:r>
              <a:rPr lang="en-US" altLang="ko-KR" dirty="0"/>
              <a:t>)</a:t>
            </a:r>
          </a:p>
          <a:p>
            <a:r>
              <a:rPr lang="ko-KR" altLang="en-US" dirty="0" err="1"/>
              <a:t>웹어플리케이션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사용자와 상호작용 성향이 강함</a:t>
            </a:r>
            <a:r>
              <a:rPr lang="en-US" altLang="ko-KR" dirty="0"/>
              <a:t>(</a:t>
            </a:r>
            <a:r>
              <a:rPr lang="en-US" altLang="ko-KR" dirty="0" err="1"/>
              <a:t>gmail</a:t>
            </a:r>
            <a:r>
              <a:rPr lang="en-US" altLang="ko-KR" dirty="0"/>
              <a:t> </a:t>
            </a:r>
            <a:r>
              <a:rPr lang="ko-KR" altLang="en-US" dirty="0"/>
              <a:t>등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웹을 기반으로 작동하는 프로그램을 의미</a:t>
            </a:r>
            <a:endParaRPr lang="en-US" altLang="ko-KR" dirty="0"/>
          </a:p>
          <a:p>
            <a:pPr lvl="1"/>
            <a:r>
              <a:rPr lang="ko-KR" altLang="en-US" dirty="0"/>
              <a:t>정보를 제공받으므로 웹사이트 성격도 가지고 있음</a:t>
            </a:r>
            <a:endParaRPr lang="en-US" altLang="ko-KR" dirty="0"/>
          </a:p>
          <a:p>
            <a:pPr lvl="1"/>
            <a:r>
              <a:rPr lang="ko-KR" altLang="en-US" dirty="0" err="1"/>
              <a:t>웹어플리케이션이</a:t>
            </a:r>
            <a:r>
              <a:rPr lang="ko-KR" altLang="en-US" dirty="0"/>
              <a:t> 웹사이트 개념을 포함하고 있음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7772699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</a:rPr>
              <a:t>JSP </a:t>
            </a:r>
            <a:r>
              <a:rPr lang="ko-KR" altLang="en-US" sz="1600" b="1" dirty="0">
                <a:latin typeface="+mn-ea"/>
              </a:rPr>
              <a:t>아키텍처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/>
          <p:cNvSpPr/>
          <p:nvPr/>
        </p:nvSpPr>
        <p:spPr>
          <a:xfrm>
            <a:off x="1090246" y="1920876"/>
            <a:ext cx="2391508" cy="9231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.</a:t>
            </a:r>
            <a:r>
              <a:rPr lang="en-US" altLang="ko-KR" dirty="0" err="1"/>
              <a:t>jsp</a:t>
            </a:r>
            <a:r>
              <a:rPr lang="ko-KR" altLang="en-US" dirty="0"/>
              <a:t> </a:t>
            </a:r>
            <a:r>
              <a:rPr lang="en-US" altLang="ko-KR" dirty="0"/>
              <a:t>file</a:t>
            </a:r>
          </a:p>
          <a:p>
            <a:pPr algn="ctr"/>
            <a:r>
              <a:rPr lang="en-US" altLang="ko-KR" dirty="0"/>
              <a:t>(</a:t>
            </a:r>
            <a:r>
              <a:rPr lang="en-US" altLang="ko-KR" dirty="0" err="1"/>
              <a:t>helloworld.jsp</a:t>
            </a:r>
            <a:r>
              <a:rPr lang="en-US" altLang="ko-KR" dirty="0"/>
              <a:t>) 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4743450" y="1920876"/>
            <a:ext cx="2388577" cy="9231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Java file</a:t>
            </a:r>
          </a:p>
          <a:p>
            <a:pPr algn="ctr"/>
            <a:r>
              <a:rPr lang="en-US" altLang="ko-KR" dirty="0"/>
              <a:t>(helloworld_jsp.java) 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8393723" y="1911802"/>
            <a:ext cx="2447193" cy="9231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class file</a:t>
            </a:r>
          </a:p>
          <a:p>
            <a:pPr algn="ctr"/>
            <a:r>
              <a:rPr lang="en-US" altLang="ko-KR" dirty="0"/>
              <a:t>(</a:t>
            </a:r>
            <a:r>
              <a:rPr lang="en-US" altLang="ko-KR" dirty="0" err="1"/>
              <a:t>helloworld_jsp.class</a:t>
            </a:r>
            <a:r>
              <a:rPr lang="en-US" altLang="ko-KR" dirty="0"/>
              <a:t>) 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481754" y="2099312"/>
            <a:ext cx="12616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latin typeface="+mn-ea"/>
              </a:rPr>
              <a:t>Java</a:t>
            </a:r>
            <a:r>
              <a:rPr lang="ko-KR" altLang="en-US" sz="1000" dirty="0">
                <a:latin typeface="+mn-ea"/>
              </a:rPr>
              <a:t>파일로 변환</a:t>
            </a:r>
            <a:endParaRPr lang="en-US" altLang="ko-KR" sz="1000" dirty="0">
              <a:latin typeface="+mn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132027" y="2099312"/>
            <a:ext cx="12616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latin typeface="+mn-ea"/>
              </a:rPr>
              <a:t>컴파일</a:t>
            </a:r>
            <a:endParaRPr lang="en-US" altLang="ko-KR" sz="1000" dirty="0">
              <a:latin typeface="+mn-ea"/>
            </a:endParaRPr>
          </a:p>
        </p:txBody>
      </p:sp>
      <p:cxnSp>
        <p:nvCxnSpPr>
          <p:cNvPr id="9" name="직선 화살표 연결선 8"/>
          <p:cNvCxnSpPr/>
          <p:nvPr/>
        </p:nvCxnSpPr>
        <p:spPr>
          <a:xfrm>
            <a:off x="3540181" y="2382472"/>
            <a:ext cx="1173773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/>
          <p:nvPr/>
        </p:nvCxnSpPr>
        <p:spPr>
          <a:xfrm>
            <a:off x="7175988" y="2373398"/>
            <a:ext cx="1173773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77008" y="1494970"/>
            <a:ext cx="106767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1) </a:t>
            </a:r>
            <a:r>
              <a:rPr lang="ko-KR" altLang="en-US" sz="1100" dirty="0">
                <a:latin typeface="+mn-ea"/>
              </a:rPr>
              <a:t>아키텍처</a:t>
            </a:r>
            <a:endParaRPr lang="en-US" altLang="ko-KR" sz="1100" dirty="0">
              <a:latin typeface="+mn-ea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77008" y="3426189"/>
            <a:ext cx="106767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2) </a:t>
            </a:r>
            <a:r>
              <a:rPr lang="ko-KR" altLang="en-US" sz="1100" dirty="0">
                <a:latin typeface="+mn-ea"/>
              </a:rPr>
              <a:t>생성 파일 위치</a:t>
            </a:r>
            <a:endParaRPr lang="en-US" altLang="ko-KR" sz="1100" dirty="0">
              <a:latin typeface="+mn-ea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246" y="3845690"/>
            <a:ext cx="7848600" cy="177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2638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</a:rPr>
              <a:t>Servlet </a:t>
            </a:r>
            <a:r>
              <a:rPr lang="ko-KR" altLang="en-US" sz="1600" b="1" dirty="0">
                <a:latin typeface="+mn-ea"/>
              </a:rPr>
              <a:t>문서 작성 하기</a:t>
            </a:r>
            <a:endParaRPr lang="ko-KR" altLang="en-US" sz="1600" b="1" dirty="0">
              <a:latin typeface="+mn-ea"/>
              <a:ea typeface="+mn-e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77008" y="1116906"/>
            <a:ext cx="10676792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Servlet</a:t>
            </a:r>
            <a:r>
              <a:rPr lang="ko-KR" altLang="en-US" sz="1100" dirty="0">
                <a:latin typeface="+mn-ea"/>
              </a:rPr>
              <a:t>특징</a:t>
            </a:r>
            <a:endParaRPr lang="en-US" altLang="ko-KR" sz="1100" dirty="0">
              <a:latin typeface="+mn-ea"/>
            </a:endParaRPr>
          </a:p>
          <a:p>
            <a:r>
              <a:rPr lang="en-US" altLang="ko-KR" sz="1100" dirty="0">
                <a:latin typeface="+mn-ea"/>
              </a:rPr>
              <a:t> - </a:t>
            </a:r>
            <a:r>
              <a:rPr lang="ko-KR" altLang="en-US" sz="1100" dirty="0">
                <a:latin typeface="+mn-ea"/>
              </a:rPr>
              <a:t>동적 </a:t>
            </a:r>
            <a:r>
              <a:rPr lang="ko-KR" altLang="en-US" sz="1100" dirty="0" err="1">
                <a:latin typeface="+mn-ea"/>
              </a:rPr>
              <a:t>웹어플리케이션</a:t>
            </a:r>
            <a:r>
              <a:rPr lang="ko-KR" altLang="en-US" sz="1100" dirty="0">
                <a:latin typeface="+mn-ea"/>
              </a:rPr>
              <a:t> 컴포넌트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>
                <a:latin typeface="+mn-ea"/>
              </a:rPr>
              <a:t> - .java </a:t>
            </a:r>
            <a:r>
              <a:rPr lang="ko-KR" altLang="en-US" sz="1100" dirty="0">
                <a:latin typeface="+mn-ea"/>
              </a:rPr>
              <a:t>확장자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>
                <a:latin typeface="+mn-ea"/>
              </a:rPr>
              <a:t> - </a:t>
            </a:r>
            <a:r>
              <a:rPr lang="ko-KR" altLang="en-US" sz="1100" dirty="0">
                <a:latin typeface="+mn-ea"/>
              </a:rPr>
              <a:t>자바를 사용하여 </a:t>
            </a:r>
            <a:r>
              <a:rPr lang="ko-KR" altLang="en-US" sz="1100" b="1" u="sng" dirty="0">
                <a:latin typeface="+mn-ea"/>
              </a:rPr>
              <a:t>웹페이지를 동적으로 생성하는 서버측 프로그램</a:t>
            </a:r>
            <a:endParaRPr lang="en-US" altLang="ko-KR" sz="1100" b="1" u="sng" dirty="0">
              <a:latin typeface="+mn-ea"/>
            </a:endParaRPr>
          </a:p>
          <a:p>
            <a:r>
              <a:rPr lang="en-US" altLang="ko-KR" sz="1100" dirty="0">
                <a:latin typeface="+mn-ea"/>
              </a:rPr>
              <a:t> - </a:t>
            </a:r>
            <a:r>
              <a:rPr lang="ko-KR" altLang="en-US" sz="1100" dirty="0">
                <a:latin typeface="+mn-ea"/>
              </a:rPr>
              <a:t>클라이언트의 요청에 동적으로 작동하고</a:t>
            </a:r>
            <a:r>
              <a:rPr lang="en-US" altLang="ko-KR" sz="1100" dirty="0">
                <a:latin typeface="+mn-ea"/>
              </a:rPr>
              <a:t>, </a:t>
            </a:r>
            <a:r>
              <a:rPr lang="ko-KR" altLang="en-US" sz="1100" dirty="0">
                <a:latin typeface="+mn-ea"/>
              </a:rPr>
              <a:t>응답은 </a:t>
            </a:r>
            <a:r>
              <a:rPr lang="en-US" altLang="ko-KR" sz="1100" dirty="0">
                <a:latin typeface="+mn-ea"/>
              </a:rPr>
              <a:t>html</a:t>
            </a:r>
            <a:r>
              <a:rPr lang="ko-KR" altLang="en-US" sz="1100" dirty="0">
                <a:latin typeface="+mn-ea"/>
              </a:rPr>
              <a:t>을 이용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>
                <a:latin typeface="+mn-ea"/>
              </a:rPr>
              <a:t> - java thread</a:t>
            </a:r>
            <a:r>
              <a:rPr lang="ko-KR" altLang="en-US" sz="1100" dirty="0">
                <a:latin typeface="+mn-ea"/>
              </a:rPr>
              <a:t>이용하여 동작</a:t>
            </a:r>
            <a:r>
              <a:rPr lang="en-US" altLang="ko-KR" sz="1100" dirty="0">
                <a:latin typeface="+mn-ea"/>
              </a:rPr>
              <a:t>.(</a:t>
            </a:r>
            <a:r>
              <a:rPr lang="ko-KR" altLang="en-US" sz="1100" dirty="0">
                <a:latin typeface="+mn-ea"/>
              </a:rPr>
              <a:t>다중 접속에 대한 처리가 용이함</a:t>
            </a:r>
            <a:r>
              <a:rPr lang="en-US" altLang="ko-KR" sz="1100" dirty="0">
                <a:latin typeface="+mn-ea"/>
              </a:rPr>
              <a:t>.)</a:t>
            </a:r>
          </a:p>
          <a:p>
            <a:r>
              <a:rPr lang="en-US" altLang="ko-KR" sz="1100" dirty="0">
                <a:latin typeface="+mn-ea"/>
              </a:rPr>
              <a:t> - MVC</a:t>
            </a:r>
            <a:r>
              <a:rPr lang="ko-KR" altLang="en-US" sz="1100" dirty="0">
                <a:latin typeface="+mn-ea"/>
              </a:rPr>
              <a:t>패턴에서 </a:t>
            </a:r>
            <a:r>
              <a:rPr lang="en-US" altLang="ko-KR" sz="1100" dirty="0">
                <a:latin typeface="+mn-ea"/>
              </a:rPr>
              <a:t>Controller</a:t>
            </a:r>
            <a:r>
              <a:rPr lang="ko-KR" altLang="en-US" sz="1100" dirty="0">
                <a:latin typeface="+mn-ea"/>
              </a:rPr>
              <a:t>로 이용됨</a:t>
            </a:r>
            <a:r>
              <a:rPr lang="en-US" altLang="ko-KR" sz="1100" dirty="0">
                <a:latin typeface="+mn-ea"/>
              </a:rPr>
              <a:t>. (MVC </a:t>
            </a:r>
            <a:r>
              <a:rPr lang="ko-KR" altLang="en-US" sz="1100" dirty="0">
                <a:latin typeface="+mn-ea"/>
              </a:rPr>
              <a:t>패턴은 추후 자세히 다룰 예정</a:t>
            </a:r>
            <a:r>
              <a:rPr lang="en-US" altLang="ko-KR" sz="1100" dirty="0">
                <a:latin typeface="+mn-ea"/>
              </a:rPr>
              <a:t>)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타원 5"/>
          <p:cNvSpPr/>
          <p:nvPr/>
        </p:nvSpPr>
        <p:spPr>
          <a:xfrm>
            <a:off x="7710852" y="2497015"/>
            <a:ext cx="1582616" cy="15826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Controller</a:t>
            </a:r>
          </a:p>
          <a:p>
            <a:pPr algn="ctr"/>
            <a:r>
              <a:rPr lang="en-US" altLang="ko-KR" sz="1600" dirty="0"/>
              <a:t>(servlet)</a:t>
            </a:r>
            <a:endParaRPr lang="ko-KR" altLang="en-US" sz="1600" dirty="0"/>
          </a:p>
        </p:txBody>
      </p:sp>
      <p:sp>
        <p:nvSpPr>
          <p:cNvPr id="13" name="타원 12"/>
          <p:cNvSpPr/>
          <p:nvPr/>
        </p:nvSpPr>
        <p:spPr>
          <a:xfrm>
            <a:off x="6128236" y="4501173"/>
            <a:ext cx="1582616" cy="15826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View</a:t>
            </a:r>
          </a:p>
          <a:p>
            <a:pPr algn="ctr"/>
            <a:r>
              <a:rPr lang="en-US" altLang="ko-KR" sz="1600" dirty="0"/>
              <a:t>(JSP)</a:t>
            </a:r>
            <a:endParaRPr lang="ko-KR" altLang="en-US" sz="1600" dirty="0"/>
          </a:p>
        </p:txBody>
      </p:sp>
      <p:sp>
        <p:nvSpPr>
          <p:cNvPr id="14" name="타원 13"/>
          <p:cNvSpPr/>
          <p:nvPr/>
        </p:nvSpPr>
        <p:spPr>
          <a:xfrm>
            <a:off x="9293468" y="4653573"/>
            <a:ext cx="1582616" cy="15826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/>
              <a:t>Model</a:t>
            </a:r>
            <a:endParaRPr lang="en-US" altLang="ko-KR" sz="1600" dirty="0"/>
          </a:p>
        </p:txBody>
      </p:sp>
      <p:cxnSp>
        <p:nvCxnSpPr>
          <p:cNvPr id="11" name="직선 화살표 연결선 10"/>
          <p:cNvCxnSpPr/>
          <p:nvPr/>
        </p:nvCxnSpPr>
        <p:spPr>
          <a:xfrm flipH="1">
            <a:off x="7499838" y="4011735"/>
            <a:ext cx="367870" cy="4894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/>
          <p:nvPr/>
        </p:nvCxnSpPr>
        <p:spPr>
          <a:xfrm>
            <a:off x="9032513" y="4061069"/>
            <a:ext cx="375256" cy="4723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 flipH="1">
            <a:off x="5460023" y="5356958"/>
            <a:ext cx="47619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5289977" y="5069679"/>
            <a:ext cx="8352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+mn-ea"/>
              </a:rPr>
              <a:t>response</a:t>
            </a:r>
          </a:p>
        </p:txBody>
      </p:sp>
      <p:cxnSp>
        <p:nvCxnSpPr>
          <p:cNvPr id="41" name="직선 화살표 연결선 40"/>
          <p:cNvCxnSpPr/>
          <p:nvPr/>
        </p:nvCxnSpPr>
        <p:spPr>
          <a:xfrm>
            <a:off x="5476054" y="3443166"/>
            <a:ext cx="20237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6070311" y="3151325"/>
            <a:ext cx="8352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+mn-ea"/>
              </a:rPr>
              <a:t>request</a:t>
            </a:r>
          </a:p>
        </p:txBody>
      </p:sp>
      <p:cxnSp>
        <p:nvCxnSpPr>
          <p:cNvPr id="43" name="직선 화살표 연결선 42"/>
          <p:cNvCxnSpPr/>
          <p:nvPr/>
        </p:nvCxnSpPr>
        <p:spPr>
          <a:xfrm flipH="1" flipV="1">
            <a:off x="9108831" y="4011735"/>
            <a:ext cx="395651" cy="4894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D9A85041-3E00-425D-BE13-3CC88C1C36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882" y="3001840"/>
            <a:ext cx="4605865" cy="2590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2345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4976" y="1957629"/>
            <a:ext cx="3415495" cy="327236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226" y="1957629"/>
            <a:ext cx="4502727" cy="260559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</a:rPr>
              <a:t>Servlet </a:t>
            </a:r>
            <a:r>
              <a:rPr lang="ko-KR" altLang="en-US" sz="1600" b="1" dirty="0">
                <a:latin typeface="+mn-ea"/>
              </a:rPr>
              <a:t>문서 작성 하기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677008" y="1733062"/>
            <a:ext cx="471267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1. </a:t>
            </a:r>
            <a:r>
              <a:rPr lang="ko-KR" altLang="en-US" sz="1100" dirty="0">
                <a:latin typeface="+mn-ea"/>
              </a:rPr>
              <a:t>프로젝트 생성</a:t>
            </a:r>
            <a:endParaRPr lang="en-US" altLang="ko-KR" sz="1100" dirty="0">
              <a:latin typeface="+mn-ea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976279" y="2537921"/>
            <a:ext cx="3033012" cy="29865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6387612" y="2571623"/>
            <a:ext cx="1340826" cy="68880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7669090" y="4891452"/>
            <a:ext cx="704850" cy="22636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87323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</a:rPr>
              <a:t>Servlet </a:t>
            </a:r>
            <a:r>
              <a:rPr lang="ko-KR" altLang="en-US" sz="1600" b="1" dirty="0">
                <a:latin typeface="+mn-ea"/>
              </a:rPr>
              <a:t>문서 작성 하기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77008" y="1338609"/>
            <a:ext cx="471267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1. </a:t>
            </a:r>
            <a:r>
              <a:rPr lang="ko-KR" altLang="en-US" sz="1100" dirty="0">
                <a:latin typeface="+mn-ea"/>
              </a:rPr>
              <a:t>프로젝트 생성</a:t>
            </a:r>
            <a:endParaRPr lang="en-US" altLang="ko-KR" sz="1100" dirty="0">
              <a:latin typeface="+mn-ea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9472" y="1619737"/>
            <a:ext cx="3246345" cy="4638566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1906" y="1597426"/>
            <a:ext cx="3259358" cy="4651577"/>
          </a:xfrm>
          <a:prstGeom prst="rect">
            <a:avLst/>
          </a:prstGeom>
        </p:spPr>
      </p:pic>
      <p:cxnSp>
        <p:nvCxnSpPr>
          <p:cNvPr id="16" name="직선 화살표 연결선 15"/>
          <p:cNvCxnSpPr/>
          <p:nvPr/>
        </p:nvCxnSpPr>
        <p:spPr>
          <a:xfrm>
            <a:off x="4185611" y="4018466"/>
            <a:ext cx="353394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/>
          <p:nvPr/>
        </p:nvCxnSpPr>
        <p:spPr>
          <a:xfrm>
            <a:off x="7930481" y="3944724"/>
            <a:ext cx="353394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2426" y="1619737"/>
            <a:ext cx="3187795" cy="4645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1363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</a:rPr>
              <a:t>Servlet </a:t>
            </a:r>
            <a:r>
              <a:rPr lang="ko-KR" altLang="en-US" sz="1600" b="1" dirty="0">
                <a:latin typeface="+mn-ea"/>
              </a:rPr>
              <a:t>문서 작성 하기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77008" y="1389466"/>
            <a:ext cx="471267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2. servlet</a:t>
            </a:r>
            <a:r>
              <a:rPr lang="ko-KR" altLang="en-US" sz="1100" dirty="0">
                <a:latin typeface="+mn-ea"/>
              </a:rPr>
              <a:t>파일 생성</a:t>
            </a:r>
            <a:endParaRPr lang="en-US" altLang="ko-KR" sz="1100" dirty="0">
              <a:latin typeface="+mn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896" y="1651076"/>
            <a:ext cx="5289917" cy="414062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7707" y="1651076"/>
            <a:ext cx="4148492" cy="3030682"/>
          </a:xfrm>
          <a:prstGeom prst="rect">
            <a:avLst/>
          </a:prstGeom>
        </p:spPr>
      </p:pic>
      <p:cxnSp>
        <p:nvCxnSpPr>
          <p:cNvPr id="20" name="직선 화살표 연결선 19"/>
          <p:cNvCxnSpPr/>
          <p:nvPr/>
        </p:nvCxnSpPr>
        <p:spPr>
          <a:xfrm>
            <a:off x="6295763" y="3165612"/>
            <a:ext cx="353394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7551127" y="3032581"/>
            <a:ext cx="1340826" cy="68880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8468458" y="4240059"/>
            <a:ext cx="851388" cy="34073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68835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</a:rPr>
              <a:t>Servlet </a:t>
            </a:r>
            <a:r>
              <a:rPr lang="ko-KR" altLang="en-US" sz="1600" b="1" dirty="0">
                <a:latin typeface="+mn-ea"/>
              </a:rPr>
              <a:t>문서 작성 하기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77008" y="1389466"/>
            <a:ext cx="471267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2. servlet</a:t>
            </a:r>
            <a:r>
              <a:rPr lang="ko-KR" altLang="en-US" sz="1100" dirty="0">
                <a:latin typeface="+mn-ea"/>
              </a:rPr>
              <a:t>파일 생성</a:t>
            </a:r>
            <a:endParaRPr lang="en-US" altLang="ko-KR" sz="1100" dirty="0">
              <a:latin typeface="+mn-ea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730" y="1651076"/>
            <a:ext cx="4148492" cy="3928078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940776" y="4053254"/>
            <a:ext cx="758341" cy="31652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2092568" y="3248231"/>
            <a:ext cx="571501" cy="20714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4335703" y="4352194"/>
            <a:ext cx="526444" cy="21101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2506902" y="5155224"/>
            <a:ext cx="851760" cy="26083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8062" y="1651076"/>
            <a:ext cx="4124876" cy="3904463"/>
          </a:xfrm>
          <a:prstGeom prst="rect">
            <a:avLst/>
          </a:prstGeom>
        </p:spPr>
      </p:pic>
      <p:cxnSp>
        <p:nvCxnSpPr>
          <p:cNvPr id="15" name="직선 화살표 연결선 14"/>
          <p:cNvCxnSpPr/>
          <p:nvPr/>
        </p:nvCxnSpPr>
        <p:spPr>
          <a:xfrm>
            <a:off x="5205517" y="3543681"/>
            <a:ext cx="353394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8184720" y="5160055"/>
            <a:ext cx="851760" cy="26083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99661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056" y="1651076"/>
            <a:ext cx="8399318" cy="482311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</a:rPr>
              <a:t>Servlet </a:t>
            </a:r>
            <a:r>
              <a:rPr lang="ko-KR" altLang="en-US" sz="1600" b="1" dirty="0">
                <a:latin typeface="+mn-ea"/>
              </a:rPr>
              <a:t>문서 작성 하기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77008" y="1389466"/>
            <a:ext cx="471267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2. servlet</a:t>
            </a:r>
            <a:r>
              <a:rPr lang="ko-KR" altLang="en-US" sz="1100" dirty="0">
                <a:latin typeface="+mn-ea"/>
              </a:rPr>
              <a:t>파일 생성</a:t>
            </a:r>
            <a:endParaRPr lang="en-US" altLang="ko-KR" sz="1100" dirty="0">
              <a:latin typeface="+mn-ea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463251" y="4927620"/>
            <a:ext cx="1926434" cy="26083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01665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kern="1200" baseline="0" dirty="0">
                <a:solidFill>
                  <a:schemeClr val="tx1"/>
                </a:solidFill>
                <a:effectLst/>
                <a:latin typeface="+mn-ea"/>
                <a:ea typeface="+mn-ea"/>
              </a:rPr>
              <a:t> </a:t>
            </a:r>
            <a:r>
              <a:rPr lang="en-US" altLang="ko-KR" sz="1600" b="1" dirty="0">
                <a:latin typeface="+mn-ea"/>
              </a:rPr>
              <a:t>Servlet </a:t>
            </a:r>
            <a:r>
              <a:rPr lang="ko-KR" altLang="en-US" sz="1600" b="1" dirty="0">
                <a:latin typeface="+mn-ea"/>
              </a:rPr>
              <a:t>문서 작성 하기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77008" y="1389466"/>
            <a:ext cx="471267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3. Servlet</a:t>
            </a:r>
            <a:r>
              <a:rPr lang="ko-KR" altLang="en-US" sz="1100" dirty="0">
                <a:latin typeface="+mn-ea"/>
              </a:rPr>
              <a:t> 실행</a:t>
            </a:r>
            <a:endParaRPr lang="en-US" altLang="ko-KR" sz="1100" dirty="0">
              <a:latin typeface="+mn-ea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101" y="1629207"/>
            <a:ext cx="5940136" cy="490970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1649" y="1642284"/>
            <a:ext cx="3636688" cy="4443395"/>
          </a:xfrm>
          <a:prstGeom prst="rect">
            <a:avLst/>
          </a:prstGeom>
        </p:spPr>
      </p:pic>
      <p:cxnSp>
        <p:nvCxnSpPr>
          <p:cNvPr id="10" name="직선 화살표 연결선 9"/>
          <p:cNvCxnSpPr/>
          <p:nvPr/>
        </p:nvCxnSpPr>
        <p:spPr>
          <a:xfrm>
            <a:off x="7007939" y="3754697"/>
            <a:ext cx="353394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75255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</a:rPr>
              <a:t>Servlet </a:t>
            </a:r>
            <a:r>
              <a:rPr lang="ko-KR" altLang="en-US" sz="1600" b="1" dirty="0">
                <a:latin typeface="+mn-ea"/>
              </a:rPr>
              <a:t>문서 작성 하기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77008" y="1389466"/>
            <a:ext cx="471267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3. Servlet</a:t>
            </a:r>
            <a:r>
              <a:rPr lang="ko-KR" altLang="en-US" sz="1100" dirty="0">
                <a:latin typeface="+mn-ea"/>
              </a:rPr>
              <a:t> 실행</a:t>
            </a:r>
            <a:endParaRPr lang="en-US" altLang="ko-KR" sz="1100" dirty="0">
              <a:latin typeface="+mn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556" y="1680808"/>
            <a:ext cx="3526612" cy="50380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556" y="2618953"/>
            <a:ext cx="4187851" cy="1944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0381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9"/>
          <p:cNvSpPr/>
          <p:nvPr/>
        </p:nvSpPr>
        <p:spPr>
          <a:xfrm>
            <a:off x="637680" y="2128122"/>
            <a:ext cx="10840915" cy="2060425"/>
          </a:xfrm>
          <a:prstGeom prst="roundRect">
            <a:avLst>
              <a:gd name="adj" fmla="val 5120"/>
            </a:avLst>
          </a:prstGeom>
          <a:solidFill>
            <a:schemeClr val="accent4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</a:rPr>
              <a:t>web.xml</a:t>
            </a:r>
            <a:r>
              <a:rPr lang="ko-KR" altLang="en-US" sz="1600" b="1" dirty="0">
                <a:latin typeface="+mn-ea"/>
              </a:rPr>
              <a:t>에 </a:t>
            </a:r>
            <a:r>
              <a:rPr lang="ko-KR" altLang="en-US" sz="1600" b="1" dirty="0" err="1">
                <a:latin typeface="+mn-ea"/>
              </a:rPr>
              <a:t>서블릿</a:t>
            </a:r>
            <a:r>
              <a:rPr lang="ko-KR" altLang="en-US" sz="1600" b="1" dirty="0">
                <a:latin typeface="+mn-ea"/>
              </a:rPr>
              <a:t> </a:t>
            </a:r>
            <a:r>
              <a:rPr lang="ko-KR" altLang="en-US" sz="1600" b="1" dirty="0" err="1">
                <a:latin typeface="+mn-ea"/>
              </a:rPr>
              <a:t>맵핑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55664" y="2499876"/>
            <a:ext cx="106767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기존 경로 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: http://localhost:8181/helloworld/servlet/com.javalec.ex.HelloWorld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77008" y="3333083"/>
            <a:ext cx="71950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URL</a:t>
            </a:r>
            <a:r>
              <a:rPr lang="ko-KR" altLang="en-US" sz="2000" b="1" dirty="0" err="1">
                <a:solidFill>
                  <a:schemeClr val="bg1"/>
                </a:solidFill>
                <a:latin typeface="+mn-ea"/>
              </a:rPr>
              <a:t>맵핑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 경로 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: http://localhost:8181/helloworld/HWorld</a:t>
            </a:r>
          </a:p>
        </p:txBody>
      </p:sp>
      <p:cxnSp>
        <p:nvCxnSpPr>
          <p:cNvPr id="13" name="직선 연결선 12"/>
          <p:cNvCxnSpPr/>
          <p:nvPr/>
        </p:nvCxnSpPr>
        <p:spPr>
          <a:xfrm>
            <a:off x="6709096" y="2899986"/>
            <a:ext cx="4145715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6738593" y="3737574"/>
            <a:ext cx="901069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/>
          <p:nvPr/>
        </p:nvCxnSpPr>
        <p:spPr>
          <a:xfrm flipH="1">
            <a:off x="7521677" y="3008676"/>
            <a:ext cx="432620" cy="32440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637680" y="1116906"/>
            <a:ext cx="10716120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너무 길고</a:t>
            </a:r>
            <a:r>
              <a:rPr lang="en-US" altLang="ko-KR" sz="1100" dirty="0">
                <a:latin typeface="+mn-ea"/>
              </a:rPr>
              <a:t>, </a:t>
            </a:r>
            <a:r>
              <a:rPr lang="ko-KR" altLang="en-US" sz="1100" dirty="0">
                <a:latin typeface="+mn-ea"/>
              </a:rPr>
              <a:t>보안에 노출되어 있는 경로를 간단하게 </a:t>
            </a:r>
            <a:r>
              <a:rPr lang="ko-KR" altLang="en-US" sz="1100" dirty="0" err="1">
                <a:latin typeface="+mn-ea"/>
              </a:rPr>
              <a:t>맵핑하는</a:t>
            </a:r>
            <a:r>
              <a:rPr lang="ko-KR" altLang="en-US" sz="1100" dirty="0">
                <a:latin typeface="+mn-ea"/>
              </a:rPr>
              <a:t> 것 입니다</a:t>
            </a:r>
            <a:r>
              <a:rPr lang="en-US" altLang="ko-KR" sz="1100" dirty="0"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688576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146785-0867-41A8-99E3-71867C6A33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웹 구조</a:t>
            </a:r>
          </a:p>
        </p:txBody>
      </p:sp>
      <p:sp>
        <p:nvSpPr>
          <p:cNvPr id="4" name="모서리가 둥근 직사각형 31">
            <a:extLst>
              <a:ext uri="{FF2B5EF4-FFF2-40B4-BE49-F238E27FC236}">
                <a16:creationId xmlns:a16="http://schemas.microsoft.com/office/drawing/2014/main" id="{F33F6597-F369-4824-9C3E-2AB588CCD47C}"/>
              </a:ext>
            </a:extLst>
          </p:cNvPr>
          <p:cNvSpPr/>
          <p:nvPr/>
        </p:nvSpPr>
        <p:spPr>
          <a:xfrm>
            <a:off x="827617" y="1888492"/>
            <a:ext cx="10840915" cy="4164989"/>
          </a:xfrm>
          <a:prstGeom prst="roundRect">
            <a:avLst>
              <a:gd name="adj" fmla="val 5120"/>
            </a:avLst>
          </a:prstGeom>
          <a:solidFill>
            <a:schemeClr val="accent2">
              <a:lumMod val="20000"/>
              <a:lumOff val="80000"/>
              <a:alpha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900E05-949F-44A8-B2F5-67E51D449B11}"/>
              </a:ext>
            </a:extLst>
          </p:cNvPr>
          <p:cNvSpPr txBox="1"/>
          <p:nvPr/>
        </p:nvSpPr>
        <p:spPr>
          <a:xfrm>
            <a:off x="827617" y="2103472"/>
            <a:ext cx="106767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200" dirty="0">
                <a:latin typeface="+mn-ea"/>
              </a:rPr>
              <a:t>프로토콜</a:t>
            </a:r>
            <a:r>
              <a:rPr lang="en-US" altLang="ko-KR" sz="1200" dirty="0">
                <a:latin typeface="+mn-ea"/>
              </a:rPr>
              <a:t>(Protocol) : </a:t>
            </a:r>
            <a:r>
              <a:rPr lang="ko-KR" altLang="en-US" sz="1200" dirty="0">
                <a:latin typeface="+mn-ea"/>
              </a:rPr>
              <a:t>네트워크상에서 약속한 통신규약 </a:t>
            </a:r>
            <a:r>
              <a:rPr lang="en-US" altLang="ko-KR" sz="1200" dirty="0">
                <a:latin typeface="+mn-ea"/>
              </a:rPr>
              <a:t>(Http, FTP, SMTP, POP, DHCP) </a:t>
            </a:r>
          </a:p>
          <a:p>
            <a:pPr marL="171450" indent="-171450">
              <a:buFontTx/>
              <a:buChar char="-"/>
            </a:pPr>
            <a:r>
              <a:rPr lang="en-US" altLang="ko-KR" sz="1200" dirty="0">
                <a:latin typeface="+mn-ea"/>
              </a:rPr>
              <a:t>IP : </a:t>
            </a:r>
            <a:r>
              <a:rPr lang="ko-KR" altLang="en-US" sz="1200" dirty="0">
                <a:latin typeface="+mn-ea"/>
              </a:rPr>
              <a:t>네트워크상에서 컴퓨터를 식별할 수 있는 주소</a:t>
            </a:r>
            <a:endParaRPr lang="en-US" altLang="ko-KR" sz="1200" dirty="0">
              <a:latin typeface="+mn-ea"/>
            </a:endParaRPr>
          </a:p>
          <a:p>
            <a:pPr marL="171450" indent="-171450">
              <a:buFontTx/>
              <a:buChar char="-"/>
            </a:pPr>
            <a:r>
              <a:rPr lang="en-US" altLang="ko-KR" sz="1200" dirty="0">
                <a:latin typeface="+mn-ea"/>
              </a:rPr>
              <a:t>DNS : IP</a:t>
            </a:r>
            <a:r>
              <a:rPr lang="ko-KR" altLang="en-US" sz="1200" dirty="0">
                <a:latin typeface="+mn-ea"/>
              </a:rPr>
              <a:t>주소를 인간이 쉽게 외우도록 </a:t>
            </a:r>
            <a:r>
              <a:rPr lang="ko-KR" altLang="en-US" sz="1200" dirty="0" err="1">
                <a:latin typeface="+mn-ea"/>
              </a:rPr>
              <a:t>맵핑한</a:t>
            </a:r>
            <a:r>
              <a:rPr lang="ko-KR" altLang="en-US" sz="1200" dirty="0">
                <a:latin typeface="+mn-ea"/>
              </a:rPr>
              <a:t> 문자열</a:t>
            </a:r>
            <a:endParaRPr lang="en-US" altLang="ko-KR" sz="1200" dirty="0">
              <a:latin typeface="+mn-ea"/>
            </a:endParaRPr>
          </a:p>
          <a:p>
            <a:pPr marL="171450" indent="-171450">
              <a:buFontTx/>
              <a:buChar char="-"/>
            </a:pPr>
            <a:r>
              <a:rPr lang="en-US" altLang="ko-KR" sz="1200" dirty="0">
                <a:latin typeface="+mn-ea"/>
              </a:rPr>
              <a:t>Port : IP</a:t>
            </a:r>
            <a:r>
              <a:rPr lang="ko-KR" altLang="en-US" sz="1200" dirty="0">
                <a:latin typeface="+mn-ea"/>
              </a:rPr>
              <a:t>주소가 컴퓨터를 식별할 수 있게 해준다면</a:t>
            </a:r>
            <a:r>
              <a:rPr lang="en-US" altLang="ko-KR" sz="1200" dirty="0">
                <a:latin typeface="+mn-ea"/>
              </a:rPr>
              <a:t>, Port</a:t>
            </a:r>
            <a:r>
              <a:rPr lang="ko-KR" altLang="en-US" sz="1200" dirty="0">
                <a:latin typeface="+mn-ea"/>
              </a:rPr>
              <a:t>번호는 해당컴퓨터의 구동되고 있는 프로그램을 구분할 수 있는 번호 </a:t>
            </a:r>
            <a:endParaRPr lang="en-US" altLang="ko-KR" sz="1200" dirty="0"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E7FD78-35E7-4697-B601-32B4049678F2}"/>
              </a:ext>
            </a:extLst>
          </p:cNvPr>
          <p:cNvSpPr txBox="1"/>
          <p:nvPr/>
        </p:nvSpPr>
        <p:spPr>
          <a:xfrm>
            <a:off x="827617" y="3370160"/>
            <a:ext cx="10676792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+mn-ea"/>
              </a:rPr>
              <a:t>경북산업직업전문학교</a:t>
            </a:r>
            <a:endParaRPr lang="en-US" altLang="ko-KR" dirty="0">
              <a:latin typeface="+mn-ea"/>
            </a:endParaRPr>
          </a:p>
          <a:p>
            <a:r>
              <a:rPr lang="en-US" altLang="ko-KR" sz="4000" dirty="0">
                <a:latin typeface="+mn-ea"/>
              </a:rPr>
              <a:t>         http://www.kb.or.kr:80              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DFB55A3E-9322-40DA-9236-5F7EA459DBFC}"/>
              </a:ext>
            </a:extLst>
          </p:cNvPr>
          <p:cNvCxnSpPr/>
          <p:nvPr/>
        </p:nvCxnSpPr>
        <p:spPr>
          <a:xfrm flipV="1">
            <a:off x="2605738" y="4385283"/>
            <a:ext cx="977730" cy="4627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E5A5D235-BB83-47DD-A7EF-E67BD10681F9}"/>
              </a:ext>
            </a:extLst>
          </p:cNvPr>
          <p:cNvCxnSpPr>
            <a:cxnSpLocks/>
          </p:cNvCxnSpPr>
          <p:nvPr/>
        </p:nvCxnSpPr>
        <p:spPr>
          <a:xfrm>
            <a:off x="3991610" y="4384824"/>
            <a:ext cx="2954631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3CA5745A-8513-423B-887C-111D8A6F69F5}"/>
              </a:ext>
            </a:extLst>
          </p:cNvPr>
          <p:cNvCxnSpPr/>
          <p:nvPr/>
        </p:nvCxnSpPr>
        <p:spPr>
          <a:xfrm flipV="1">
            <a:off x="7037476" y="4384824"/>
            <a:ext cx="464751" cy="4628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837833A1-CBDD-466A-A086-2D028871A193}"/>
              </a:ext>
            </a:extLst>
          </p:cNvPr>
          <p:cNvCxnSpPr/>
          <p:nvPr/>
        </p:nvCxnSpPr>
        <p:spPr>
          <a:xfrm>
            <a:off x="3094603" y="4384824"/>
            <a:ext cx="0" cy="7684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A5BE503-12A5-4310-956D-E7FE5A00920E}"/>
              </a:ext>
            </a:extLst>
          </p:cNvPr>
          <p:cNvSpPr txBox="1"/>
          <p:nvPr/>
        </p:nvSpPr>
        <p:spPr>
          <a:xfrm>
            <a:off x="2540622" y="5142527"/>
            <a:ext cx="110796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>
                <a:latin typeface="+mn-ea"/>
              </a:rPr>
              <a:t>프로토콜</a:t>
            </a:r>
            <a:endParaRPr lang="en-US" altLang="ko-KR" sz="1100" b="1" dirty="0">
              <a:latin typeface="+mn-ea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97BFE26C-4E50-476F-9FF7-DA660B0D7187}"/>
              </a:ext>
            </a:extLst>
          </p:cNvPr>
          <p:cNvCxnSpPr/>
          <p:nvPr/>
        </p:nvCxnSpPr>
        <p:spPr>
          <a:xfrm>
            <a:off x="5581992" y="4384824"/>
            <a:ext cx="0" cy="7684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9D6D0F5-7108-4654-925E-6C012E42D7E7}"/>
              </a:ext>
            </a:extLst>
          </p:cNvPr>
          <p:cNvSpPr txBox="1"/>
          <p:nvPr/>
        </p:nvSpPr>
        <p:spPr>
          <a:xfrm>
            <a:off x="3976329" y="5153265"/>
            <a:ext cx="32113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>
                <a:latin typeface="+mn-ea"/>
              </a:rPr>
              <a:t>컴퓨터 주소</a:t>
            </a:r>
            <a:r>
              <a:rPr lang="en-US" altLang="ko-KR" sz="1100" b="1" dirty="0">
                <a:latin typeface="+mn-ea"/>
              </a:rPr>
              <a:t>(DNS</a:t>
            </a:r>
            <a:r>
              <a:rPr lang="ko-KR" altLang="en-US" sz="1100" b="1" dirty="0">
                <a:latin typeface="+mn-ea"/>
              </a:rPr>
              <a:t>를 통한 </a:t>
            </a:r>
            <a:r>
              <a:rPr lang="en-US" altLang="ko-KR" sz="1100" b="1" dirty="0">
                <a:latin typeface="+mn-ea"/>
              </a:rPr>
              <a:t>IP</a:t>
            </a:r>
            <a:r>
              <a:rPr lang="ko-KR" altLang="en-US" sz="1100" b="1" dirty="0">
                <a:latin typeface="+mn-ea"/>
              </a:rPr>
              <a:t>주소로 변경</a:t>
            </a:r>
            <a:r>
              <a:rPr lang="en-US" altLang="ko-KR" sz="1100" b="1" dirty="0">
                <a:latin typeface="+mn-ea"/>
              </a:rPr>
              <a:t>)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8CA3FE60-A443-46A2-A400-323E99F76BA9}"/>
              </a:ext>
            </a:extLst>
          </p:cNvPr>
          <p:cNvCxnSpPr/>
          <p:nvPr/>
        </p:nvCxnSpPr>
        <p:spPr>
          <a:xfrm>
            <a:off x="7256710" y="4384824"/>
            <a:ext cx="0" cy="7684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E55E024-A712-4F2F-8704-FEDBF1CB8216}"/>
              </a:ext>
            </a:extLst>
          </p:cNvPr>
          <p:cNvSpPr txBox="1"/>
          <p:nvPr/>
        </p:nvSpPr>
        <p:spPr>
          <a:xfrm>
            <a:off x="6784789" y="5153265"/>
            <a:ext cx="94384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>
                <a:latin typeface="+mn-ea"/>
              </a:rPr>
              <a:t>port</a:t>
            </a:r>
          </a:p>
        </p:txBody>
      </p:sp>
    </p:spTree>
    <p:extLst>
      <p:ext uri="{BB962C8B-B14F-4D97-AF65-F5344CB8AC3E}">
        <p14:creationId xmlns:p14="http://schemas.microsoft.com/office/powerpoint/2010/main" val="926241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</a:rPr>
              <a:t>web.xml</a:t>
            </a:r>
            <a:r>
              <a:rPr lang="ko-KR" altLang="en-US" sz="1600" b="1" dirty="0">
                <a:latin typeface="+mn-ea"/>
              </a:rPr>
              <a:t>에 </a:t>
            </a:r>
            <a:r>
              <a:rPr lang="ko-KR" altLang="en-US" sz="1600" b="1" dirty="0" err="1">
                <a:latin typeface="+mn-ea"/>
              </a:rPr>
              <a:t>서블릿</a:t>
            </a:r>
            <a:r>
              <a:rPr lang="ko-KR" altLang="en-US" sz="1600" b="1" dirty="0">
                <a:latin typeface="+mn-ea"/>
              </a:rPr>
              <a:t> </a:t>
            </a:r>
            <a:r>
              <a:rPr lang="ko-KR" altLang="en-US" sz="1600" b="1" dirty="0" err="1">
                <a:latin typeface="+mn-ea"/>
              </a:rPr>
              <a:t>맵핑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008" y="1309953"/>
            <a:ext cx="6745432" cy="4061114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1359148" y="3836239"/>
            <a:ext cx="744955" cy="26083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3448503" y="3705819"/>
            <a:ext cx="3973937" cy="149544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7846142" y="3200716"/>
            <a:ext cx="3507658" cy="2000548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+mn-ea"/>
              </a:rPr>
              <a:t>&lt;servlet-name&gt;</a:t>
            </a:r>
          </a:p>
          <a:p>
            <a:r>
              <a:rPr lang="en-US" altLang="ko-KR" sz="1100" dirty="0">
                <a:latin typeface="+mn-ea"/>
              </a:rPr>
              <a:t> : </a:t>
            </a:r>
            <a:r>
              <a:rPr lang="ko-KR" altLang="en-US" sz="1100" dirty="0">
                <a:latin typeface="+mn-ea"/>
              </a:rPr>
              <a:t>임의의 이름을 만들어 줍니다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endParaRPr lang="en-US" altLang="ko-KR" sz="1100" dirty="0">
              <a:latin typeface="+mn-ea"/>
            </a:endParaRPr>
          </a:p>
          <a:p>
            <a:r>
              <a:rPr lang="en-US" altLang="ko-KR" sz="1200" b="1" dirty="0">
                <a:latin typeface="+mn-ea"/>
              </a:rPr>
              <a:t>&lt;servlet-class&gt;</a:t>
            </a:r>
          </a:p>
          <a:p>
            <a:r>
              <a:rPr lang="en-US" altLang="ko-KR" sz="1100" dirty="0">
                <a:latin typeface="+mn-ea"/>
              </a:rPr>
              <a:t> : </a:t>
            </a:r>
            <a:r>
              <a:rPr lang="ko-KR" altLang="en-US" sz="1100" dirty="0" err="1">
                <a:latin typeface="+mn-ea"/>
              </a:rPr>
              <a:t>매핑할</a:t>
            </a:r>
            <a:r>
              <a:rPr lang="ko-KR" altLang="en-US" sz="1100" dirty="0">
                <a:latin typeface="+mn-ea"/>
              </a:rPr>
              <a:t> 클래스 파일명을 </a:t>
            </a:r>
            <a:r>
              <a:rPr lang="ko-KR" altLang="en-US" sz="1100" dirty="0" err="1">
                <a:latin typeface="+mn-ea"/>
              </a:rPr>
              <a:t>패키지명을</a:t>
            </a:r>
            <a:r>
              <a:rPr lang="ko-KR" altLang="en-US" sz="1100" dirty="0">
                <a:latin typeface="+mn-ea"/>
              </a:rPr>
              <a:t> 포함하여 정확하게 입력 합니다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endParaRPr lang="en-US" altLang="ko-KR" sz="1100" dirty="0">
              <a:latin typeface="+mn-ea"/>
            </a:endParaRPr>
          </a:p>
          <a:p>
            <a:r>
              <a:rPr lang="en-US" altLang="ko-KR" sz="1200" b="1" dirty="0">
                <a:latin typeface="+mn-ea"/>
              </a:rPr>
              <a:t>&lt;</a:t>
            </a:r>
            <a:r>
              <a:rPr lang="en-US" altLang="ko-KR" sz="1200" b="1" dirty="0" err="1">
                <a:latin typeface="+mn-ea"/>
              </a:rPr>
              <a:t>url</a:t>
            </a:r>
            <a:r>
              <a:rPr lang="en-US" altLang="ko-KR" sz="1200" b="1" dirty="0">
                <a:latin typeface="+mn-ea"/>
              </a:rPr>
              <a:t>-pattern&gt;</a:t>
            </a:r>
          </a:p>
          <a:p>
            <a:r>
              <a:rPr lang="en-US" altLang="ko-KR" sz="1100" dirty="0">
                <a:latin typeface="+mn-ea"/>
              </a:rPr>
              <a:t> : servlet-class</a:t>
            </a:r>
            <a:r>
              <a:rPr lang="ko-KR" altLang="en-US" sz="1100" dirty="0">
                <a:latin typeface="+mn-ea"/>
              </a:rPr>
              <a:t>의 클래스를 </a:t>
            </a:r>
            <a:r>
              <a:rPr lang="ko-KR" altLang="en-US" sz="1100" dirty="0" err="1">
                <a:latin typeface="+mn-ea"/>
              </a:rPr>
              <a:t>매핑할</a:t>
            </a:r>
            <a:r>
              <a:rPr lang="ko-KR" altLang="en-US" sz="1100" dirty="0">
                <a:latin typeface="+mn-ea"/>
              </a:rPr>
              <a:t> 임의의 이름을 입력 합니다</a:t>
            </a:r>
            <a:r>
              <a:rPr lang="en-US" altLang="ko-KR" sz="1100" dirty="0">
                <a:latin typeface="+mn-ea"/>
              </a:rPr>
              <a:t>. </a:t>
            </a:r>
            <a:r>
              <a:rPr lang="ko-KR" altLang="en-US" sz="1100" dirty="0" err="1">
                <a:latin typeface="+mn-ea"/>
              </a:rPr>
              <a:t>주위할</a:t>
            </a:r>
            <a:r>
              <a:rPr lang="ko-KR" altLang="en-US" sz="1100" dirty="0">
                <a:latin typeface="+mn-ea"/>
              </a:rPr>
              <a:t> 점은 </a:t>
            </a:r>
            <a:r>
              <a:rPr lang="en-US" altLang="ko-KR" sz="1100" dirty="0">
                <a:latin typeface="+mn-ea"/>
              </a:rPr>
              <a:t>‘/’</a:t>
            </a:r>
            <a:r>
              <a:rPr lang="ko-KR" altLang="en-US" sz="1100" dirty="0">
                <a:latin typeface="+mn-ea"/>
              </a:rPr>
              <a:t>로</a:t>
            </a:r>
            <a:r>
              <a:rPr lang="en-US" altLang="ko-KR" sz="1100" dirty="0">
                <a:latin typeface="+mn-ea"/>
              </a:rPr>
              <a:t> </a:t>
            </a:r>
            <a:r>
              <a:rPr lang="ko-KR" altLang="en-US" sz="1100" dirty="0">
                <a:latin typeface="+mn-ea"/>
              </a:rPr>
              <a:t>시작해야 합니다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endParaRPr lang="en-US" altLang="ko-KR" sz="1100" dirty="0">
              <a:latin typeface="+mn-ea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008" y="5708024"/>
            <a:ext cx="4676775" cy="600075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1570543" y="5968733"/>
            <a:ext cx="2185381" cy="26083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45708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008" y="1291809"/>
            <a:ext cx="3306198" cy="419572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kern="1200" baseline="0" dirty="0">
                <a:solidFill>
                  <a:schemeClr val="tx1"/>
                </a:solidFill>
                <a:effectLst/>
                <a:latin typeface="+mn-ea"/>
                <a:ea typeface="+mn-ea"/>
              </a:rPr>
              <a:t> </a:t>
            </a:r>
            <a:r>
              <a:rPr lang="ko-KR" altLang="en-US" sz="1600" b="1" dirty="0" err="1">
                <a:latin typeface="+mn-ea"/>
              </a:rPr>
              <a:t>어노테이션을</a:t>
            </a:r>
            <a:r>
              <a:rPr lang="ko-KR" altLang="en-US" sz="1600" b="1" dirty="0">
                <a:latin typeface="+mn-ea"/>
              </a:rPr>
              <a:t> 이용한 </a:t>
            </a:r>
            <a:r>
              <a:rPr lang="ko-KR" altLang="en-US" sz="1600" b="1" dirty="0" err="1">
                <a:latin typeface="+mn-ea"/>
              </a:rPr>
              <a:t>서블릿</a:t>
            </a:r>
            <a:r>
              <a:rPr lang="ko-KR" altLang="en-US" sz="1600" b="1" dirty="0">
                <a:latin typeface="+mn-ea"/>
              </a:rPr>
              <a:t> </a:t>
            </a:r>
            <a:r>
              <a:rPr lang="ko-KR" altLang="en-US" sz="1600" b="1" dirty="0" err="1">
                <a:latin typeface="+mn-ea"/>
              </a:rPr>
              <a:t>맵핑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779045" y="2371233"/>
            <a:ext cx="1708516" cy="26083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4538817" y="2354749"/>
            <a:ext cx="3507658" cy="446276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+mn-ea"/>
              </a:rPr>
              <a:t>@</a:t>
            </a:r>
            <a:r>
              <a:rPr lang="en-US" altLang="ko-KR" sz="1200" b="1" dirty="0" err="1">
                <a:latin typeface="+mn-ea"/>
              </a:rPr>
              <a:t>WebServlet</a:t>
            </a:r>
            <a:r>
              <a:rPr lang="en-US" altLang="ko-KR" sz="1200" b="1" dirty="0">
                <a:latin typeface="+mn-ea"/>
              </a:rPr>
              <a:t>(“</a:t>
            </a:r>
            <a:r>
              <a:rPr lang="en-US" altLang="ko-KR" sz="1200" b="1" dirty="0" err="1">
                <a:latin typeface="+mn-ea"/>
              </a:rPr>
              <a:t>HWorld</a:t>
            </a:r>
            <a:r>
              <a:rPr lang="en-US" altLang="ko-KR" sz="1200" b="1" dirty="0">
                <a:latin typeface="+mn-ea"/>
              </a:rPr>
              <a:t>)</a:t>
            </a:r>
            <a:endParaRPr lang="en-US" altLang="ko-KR" sz="1100" dirty="0">
              <a:latin typeface="+mn-ea"/>
            </a:endParaRPr>
          </a:p>
          <a:p>
            <a:r>
              <a:rPr lang="ko-KR" altLang="en-US" sz="1100" dirty="0">
                <a:latin typeface="+mn-ea"/>
              </a:rPr>
              <a:t> </a:t>
            </a:r>
            <a:r>
              <a:rPr lang="en-US" altLang="ko-KR" sz="1100" dirty="0">
                <a:latin typeface="+mn-ea"/>
              </a:rPr>
              <a:t>: </a:t>
            </a:r>
            <a:r>
              <a:rPr lang="ko-KR" altLang="en-US" sz="1100" dirty="0" err="1">
                <a:latin typeface="+mn-ea"/>
              </a:rPr>
              <a:t>맵핑명</a:t>
            </a:r>
            <a:r>
              <a:rPr lang="en-US" altLang="ko-KR" sz="1100" dirty="0">
                <a:latin typeface="+mn-ea"/>
              </a:rPr>
              <a:t>(</a:t>
            </a:r>
            <a:r>
              <a:rPr lang="en-US" altLang="ko-KR" sz="1100" dirty="0" err="1">
                <a:latin typeface="+mn-ea"/>
              </a:rPr>
              <a:t>HWorld</a:t>
            </a:r>
            <a:r>
              <a:rPr lang="en-US" altLang="ko-KR" sz="1100" dirty="0">
                <a:latin typeface="+mn-ea"/>
              </a:rPr>
              <a:t>)</a:t>
            </a:r>
            <a:r>
              <a:rPr lang="ko-KR" altLang="en-US" sz="1100" dirty="0">
                <a:latin typeface="+mn-ea"/>
              </a:rPr>
              <a:t>을 </a:t>
            </a:r>
            <a:r>
              <a:rPr lang="en-US" altLang="ko-KR" sz="1100" dirty="0">
                <a:latin typeface="+mn-ea"/>
              </a:rPr>
              <a:t>java</a:t>
            </a:r>
            <a:r>
              <a:rPr lang="ko-KR" altLang="en-US" sz="1100" dirty="0">
                <a:latin typeface="+mn-ea"/>
              </a:rPr>
              <a:t>소스에 직접 입력 합니다</a:t>
            </a:r>
            <a:r>
              <a:rPr lang="en-US" altLang="ko-KR" sz="1100" dirty="0">
                <a:latin typeface="+mn-ea"/>
              </a:rPr>
              <a:t>.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5578" y="1291809"/>
            <a:ext cx="3654136" cy="554182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5257638" y="1529572"/>
            <a:ext cx="2175549" cy="26083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24819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214" y="2419695"/>
            <a:ext cx="4248150" cy="200025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</a:rPr>
              <a:t>프로젝트 만들기</a:t>
            </a:r>
            <a:endParaRPr lang="ko-KR" altLang="en-US" sz="1600" b="1" dirty="0">
              <a:latin typeface="+mn-ea"/>
              <a:ea typeface="+mn-e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77008" y="1116906"/>
            <a:ext cx="1067679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Servlet</a:t>
            </a:r>
            <a:r>
              <a:rPr lang="ko-KR" altLang="en-US" sz="1100" dirty="0">
                <a:latin typeface="+mn-ea"/>
              </a:rPr>
              <a:t>은 </a:t>
            </a:r>
            <a:r>
              <a:rPr lang="en-US" altLang="ko-KR" sz="1100" dirty="0">
                <a:latin typeface="+mn-ea"/>
              </a:rPr>
              <a:t>JAVA</a:t>
            </a:r>
            <a:r>
              <a:rPr lang="ko-KR" altLang="en-US" sz="1100" dirty="0">
                <a:latin typeface="+mn-ea"/>
              </a:rPr>
              <a:t>언어를 사용하여 </a:t>
            </a:r>
            <a:r>
              <a:rPr lang="ko-KR" altLang="en-US" sz="1100" dirty="0" err="1">
                <a:latin typeface="+mn-ea"/>
              </a:rPr>
              <a:t>웹프로그램을</a:t>
            </a:r>
            <a:r>
              <a:rPr lang="ko-KR" altLang="en-US" sz="1100" dirty="0">
                <a:latin typeface="+mn-ea"/>
              </a:rPr>
              <a:t> 제작하는 것 입니다</a:t>
            </a:r>
            <a:r>
              <a:rPr lang="en-US" altLang="ko-KR" sz="1100" dirty="0">
                <a:latin typeface="+mn-ea"/>
              </a:rPr>
              <a:t>. </a:t>
            </a:r>
            <a:r>
              <a:rPr lang="ko-KR" altLang="en-US" sz="1100" dirty="0">
                <a:latin typeface="+mn-ea"/>
              </a:rPr>
              <a:t>간단한 </a:t>
            </a:r>
            <a:r>
              <a:rPr lang="en-US" altLang="ko-KR" sz="1100" dirty="0">
                <a:latin typeface="+mn-ea"/>
              </a:rPr>
              <a:t>Servlet </a:t>
            </a:r>
            <a:r>
              <a:rPr lang="ko-KR" altLang="en-US" sz="1100" dirty="0">
                <a:latin typeface="+mn-ea"/>
              </a:rPr>
              <a:t>프로젝트를 만들어 보면서 전체적인 구조</a:t>
            </a:r>
            <a:r>
              <a:rPr lang="en-US" altLang="ko-KR" sz="1100" dirty="0">
                <a:latin typeface="+mn-ea"/>
              </a:rPr>
              <a:t>(</a:t>
            </a:r>
            <a:r>
              <a:rPr lang="ko-KR" altLang="en-US" sz="1100" dirty="0">
                <a:latin typeface="+mn-ea"/>
              </a:rPr>
              <a:t>흐름</a:t>
            </a:r>
            <a:r>
              <a:rPr lang="en-US" altLang="ko-KR" sz="1100" dirty="0">
                <a:latin typeface="+mn-ea"/>
              </a:rPr>
              <a:t>)</a:t>
            </a:r>
            <a:r>
              <a:rPr lang="ko-KR" altLang="en-US" sz="1100" dirty="0">
                <a:latin typeface="+mn-ea"/>
              </a:rPr>
              <a:t>를 살펴보도록 합니다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>
                <a:latin typeface="+mn-ea"/>
              </a:rPr>
              <a:t>(jsp_5_1_ex1_servletex)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 flipH="1">
            <a:off x="4495079" y="3419820"/>
            <a:ext cx="829839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5396011" y="3289015"/>
            <a:ext cx="185036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err="1">
                <a:latin typeface="+mn-ea"/>
              </a:rPr>
              <a:t>HttpServlet</a:t>
            </a:r>
            <a:r>
              <a:rPr lang="en-US" altLang="ko-KR" sz="1100" dirty="0">
                <a:latin typeface="+mn-ea"/>
              </a:rPr>
              <a:t> </a:t>
            </a:r>
            <a:r>
              <a:rPr lang="ko-KR" altLang="en-US" sz="1100" dirty="0">
                <a:latin typeface="+mn-ea"/>
              </a:rPr>
              <a:t>클래스를 상속</a:t>
            </a:r>
            <a:endParaRPr lang="en-US" altLang="ko-KR" sz="1100" dirty="0">
              <a:latin typeface="+mn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8160774" y="2792362"/>
            <a:ext cx="1750142" cy="6274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Servlet</a:t>
            </a:r>
            <a:endParaRPr lang="ko-KR" altLang="en-US" dirty="0"/>
          </a:p>
        </p:txBody>
      </p:sp>
      <p:sp>
        <p:nvSpPr>
          <p:cNvPr id="21" name="직사각형 20"/>
          <p:cNvSpPr/>
          <p:nvPr/>
        </p:nvSpPr>
        <p:spPr>
          <a:xfrm>
            <a:off x="8160774" y="4094117"/>
            <a:ext cx="1750142" cy="6274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GenericServlet</a:t>
            </a:r>
            <a:endParaRPr lang="ko-KR" altLang="en-US" dirty="0"/>
          </a:p>
        </p:txBody>
      </p:sp>
      <p:sp>
        <p:nvSpPr>
          <p:cNvPr id="22" name="직사각형 21"/>
          <p:cNvSpPr/>
          <p:nvPr/>
        </p:nvSpPr>
        <p:spPr>
          <a:xfrm>
            <a:off x="8160774" y="5395872"/>
            <a:ext cx="1750142" cy="6274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HttpServlet</a:t>
            </a:r>
            <a:endParaRPr lang="ko-KR" altLang="en-US" dirty="0"/>
          </a:p>
        </p:txBody>
      </p:sp>
      <p:cxnSp>
        <p:nvCxnSpPr>
          <p:cNvPr id="14" name="직선 화살표 연결선 13"/>
          <p:cNvCxnSpPr/>
          <p:nvPr/>
        </p:nvCxnSpPr>
        <p:spPr>
          <a:xfrm flipV="1">
            <a:off x="9035845" y="3491633"/>
            <a:ext cx="0" cy="5434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/>
          <p:nvPr/>
        </p:nvCxnSpPr>
        <p:spPr>
          <a:xfrm flipV="1">
            <a:off x="9035845" y="4773724"/>
            <a:ext cx="0" cy="5434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9910916" y="2975286"/>
            <a:ext cx="7669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+mn-ea"/>
              </a:rPr>
              <a:t>Interface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9910916" y="4256473"/>
            <a:ext cx="7669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+mn-ea"/>
              </a:rPr>
              <a:t>abstract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677008" y="1978735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 - Servlet</a:t>
            </a:r>
            <a:r>
              <a:rPr lang="ko-KR" altLang="en-US" sz="1100" dirty="0">
                <a:latin typeface="+mn-ea"/>
              </a:rPr>
              <a:t>클래스는 </a:t>
            </a:r>
            <a:r>
              <a:rPr lang="en-US" altLang="ko-KR" sz="1100" dirty="0" err="1">
                <a:latin typeface="+mn-ea"/>
              </a:rPr>
              <a:t>HttpServlet</a:t>
            </a:r>
            <a:r>
              <a:rPr lang="en-US" altLang="ko-KR" sz="1100" dirty="0">
                <a:latin typeface="+mn-ea"/>
              </a:rPr>
              <a:t> </a:t>
            </a:r>
            <a:r>
              <a:rPr lang="ko-KR" altLang="en-US" sz="1100" dirty="0">
                <a:latin typeface="+mn-ea"/>
              </a:rPr>
              <a:t>클래스를 상속 받음</a:t>
            </a:r>
            <a:r>
              <a:rPr lang="en-US" altLang="ko-KR" sz="1100" dirty="0">
                <a:latin typeface="+mn-ea"/>
              </a:rPr>
              <a:t>.</a:t>
            </a:r>
          </a:p>
        </p:txBody>
      </p:sp>
      <p:cxnSp>
        <p:nvCxnSpPr>
          <p:cNvPr id="36" name="직선 연결선 35"/>
          <p:cNvCxnSpPr/>
          <p:nvPr/>
        </p:nvCxnSpPr>
        <p:spPr>
          <a:xfrm>
            <a:off x="745832" y="2232216"/>
            <a:ext cx="9932000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30385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6483" y="2412395"/>
            <a:ext cx="8982075" cy="348615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</a:rPr>
              <a:t>프로젝트 만들기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3671309" y="2633448"/>
            <a:ext cx="2039384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5772237" y="2633448"/>
            <a:ext cx="222488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089978" y="1816940"/>
            <a:ext cx="112541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latin typeface="+mn-ea"/>
              </a:rPr>
              <a:t>요청처리객체</a:t>
            </a:r>
            <a:endParaRPr lang="en-US" altLang="ko-KR" sz="1100" dirty="0">
              <a:latin typeface="+mn-e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298312" y="1816940"/>
            <a:ext cx="112541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latin typeface="+mn-ea"/>
              </a:rPr>
              <a:t>응답처리객체</a:t>
            </a:r>
            <a:endParaRPr lang="en-US" altLang="ko-KR" sz="1100" dirty="0">
              <a:latin typeface="+mn-ea"/>
            </a:endParaRPr>
          </a:p>
        </p:txBody>
      </p:sp>
      <p:cxnSp>
        <p:nvCxnSpPr>
          <p:cNvPr id="15" name="직선 화살표 연결선 14"/>
          <p:cNvCxnSpPr/>
          <p:nvPr/>
        </p:nvCxnSpPr>
        <p:spPr>
          <a:xfrm>
            <a:off x="4652685" y="2078550"/>
            <a:ext cx="0" cy="343165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/>
          <p:nvPr/>
        </p:nvCxnSpPr>
        <p:spPr>
          <a:xfrm>
            <a:off x="6861019" y="2078550"/>
            <a:ext cx="0" cy="343165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 flipH="1">
            <a:off x="5468473" y="3341265"/>
            <a:ext cx="829839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6369405" y="3210460"/>
            <a:ext cx="243046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 err="1">
                <a:latin typeface="+mn-ea"/>
              </a:rPr>
              <a:t>웹브라우저에</a:t>
            </a:r>
            <a:r>
              <a:rPr lang="ko-KR" altLang="en-US" sz="1100" dirty="0">
                <a:latin typeface="+mn-ea"/>
              </a:rPr>
              <a:t> 출력하기 위한 </a:t>
            </a:r>
            <a:r>
              <a:rPr lang="ko-KR" altLang="en-US" sz="1100" dirty="0" err="1">
                <a:latin typeface="+mn-ea"/>
              </a:rPr>
              <a:t>스트림</a:t>
            </a:r>
            <a:endParaRPr lang="en-US" altLang="ko-KR" sz="1100" dirty="0">
              <a:latin typeface="+mn-ea"/>
            </a:endParaRPr>
          </a:p>
        </p:txBody>
      </p:sp>
      <p:cxnSp>
        <p:nvCxnSpPr>
          <p:cNvPr id="30" name="직선 화살표 연결선 29"/>
          <p:cNvCxnSpPr/>
          <p:nvPr/>
        </p:nvCxnSpPr>
        <p:spPr>
          <a:xfrm flipH="1">
            <a:off x="5468473" y="3805915"/>
            <a:ext cx="829839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6369405" y="3675110"/>
            <a:ext cx="4916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+mn-ea"/>
              </a:rPr>
              <a:t>html</a:t>
            </a:r>
          </a:p>
        </p:txBody>
      </p:sp>
      <p:cxnSp>
        <p:nvCxnSpPr>
          <p:cNvPr id="32" name="직선 화살표 연결선 31"/>
          <p:cNvCxnSpPr/>
          <p:nvPr/>
        </p:nvCxnSpPr>
        <p:spPr>
          <a:xfrm>
            <a:off x="1858298" y="2741497"/>
            <a:ext cx="373992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796415" y="2610692"/>
            <a:ext cx="10311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>
                <a:latin typeface="+mn-ea"/>
              </a:rPr>
              <a:t>Console </a:t>
            </a:r>
            <a:r>
              <a:rPr lang="ko-KR" altLang="en-US" sz="1100" dirty="0">
                <a:latin typeface="+mn-ea"/>
              </a:rPr>
              <a:t>출력</a:t>
            </a:r>
            <a:endParaRPr lang="en-US" altLang="ko-KR" sz="1100" dirty="0">
              <a:latin typeface="+mn-ea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77008" y="1496953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 - </a:t>
            </a:r>
            <a:r>
              <a:rPr lang="ko-KR" altLang="en-US" sz="1100" dirty="0">
                <a:latin typeface="+mn-ea"/>
              </a:rPr>
              <a:t>요청처리객체 및 응답처리객체를 </a:t>
            </a:r>
            <a:r>
              <a:rPr lang="ko-KR" altLang="en-US" sz="1100" dirty="0" err="1">
                <a:latin typeface="+mn-ea"/>
              </a:rPr>
              <a:t>톰캣에서</a:t>
            </a:r>
            <a:r>
              <a:rPr lang="ko-KR" altLang="en-US" sz="1100" dirty="0">
                <a:latin typeface="+mn-ea"/>
              </a:rPr>
              <a:t> 받음</a:t>
            </a:r>
            <a:r>
              <a:rPr lang="en-US" altLang="ko-KR" sz="1100" dirty="0">
                <a:latin typeface="+mn-ea"/>
              </a:rPr>
              <a:t>.</a:t>
            </a:r>
          </a:p>
        </p:txBody>
      </p:sp>
      <p:cxnSp>
        <p:nvCxnSpPr>
          <p:cNvPr id="37" name="직선 연결선 36"/>
          <p:cNvCxnSpPr/>
          <p:nvPr/>
        </p:nvCxnSpPr>
        <p:spPr>
          <a:xfrm>
            <a:off x="745832" y="1750434"/>
            <a:ext cx="9932000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48314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</a:rPr>
              <a:t>프로젝트 만들기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677008" y="1496953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 - GET</a:t>
            </a:r>
            <a:r>
              <a:rPr lang="ko-KR" altLang="en-US" sz="1100" dirty="0">
                <a:latin typeface="+mn-ea"/>
              </a:rPr>
              <a:t> </a:t>
            </a:r>
            <a:r>
              <a:rPr lang="en-US" altLang="ko-KR" sz="1100" dirty="0">
                <a:latin typeface="+mn-ea"/>
              </a:rPr>
              <a:t>&amp; POST </a:t>
            </a:r>
            <a:r>
              <a:rPr lang="ko-KR" altLang="en-US" sz="1100" dirty="0">
                <a:latin typeface="+mn-ea"/>
              </a:rPr>
              <a:t>방식</a:t>
            </a:r>
            <a:endParaRPr lang="en-US" altLang="ko-KR" sz="1100" dirty="0">
              <a:latin typeface="+mn-ea"/>
            </a:endParaRPr>
          </a:p>
        </p:txBody>
      </p:sp>
      <p:cxnSp>
        <p:nvCxnSpPr>
          <p:cNvPr id="37" name="직선 연결선 36"/>
          <p:cNvCxnSpPr/>
          <p:nvPr/>
        </p:nvCxnSpPr>
        <p:spPr>
          <a:xfrm>
            <a:off x="745832" y="1750434"/>
            <a:ext cx="9932000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1314" y="1974850"/>
            <a:ext cx="8130886" cy="4381500"/>
          </a:xfrm>
          <a:prstGeom prst="rect">
            <a:avLst/>
          </a:prstGeom>
        </p:spPr>
      </p:pic>
      <p:cxnSp>
        <p:nvCxnSpPr>
          <p:cNvPr id="21" name="직선 연결선 20"/>
          <p:cNvCxnSpPr/>
          <p:nvPr/>
        </p:nvCxnSpPr>
        <p:spPr>
          <a:xfrm>
            <a:off x="2973219" y="2151668"/>
            <a:ext cx="4351813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2973219" y="5981332"/>
            <a:ext cx="4430471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7207043" y="3439890"/>
            <a:ext cx="3913239" cy="430887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latin typeface="+mn-ea"/>
              </a:rPr>
              <a:t>GET</a:t>
            </a:r>
            <a:r>
              <a:rPr lang="ko-KR" altLang="en-US" sz="1100" b="1" dirty="0">
                <a:latin typeface="+mn-ea"/>
              </a:rPr>
              <a:t> 방식</a:t>
            </a:r>
            <a:r>
              <a:rPr lang="en-US" altLang="ko-KR" sz="1100" b="1" dirty="0">
                <a:latin typeface="+mn-ea"/>
              </a:rPr>
              <a:t> : </a:t>
            </a:r>
          </a:p>
          <a:p>
            <a:r>
              <a:rPr lang="en-US" altLang="ko-KR" sz="1100" dirty="0">
                <a:latin typeface="+mn-ea"/>
              </a:rPr>
              <a:t> URL</a:t>
            </a:r>
            <a:r>
              <a:rPr lang="ko-KR" altLang="en-US" sz="1100" dirty="0">
                <a:latin typeface="+mn-ea"/>
              </a:rPr>
              <a:t>값으로 정보가 전송되어 보안에 약함</a:t>
            </a:r>
            <a:r>
              <a:rPr lang="en-US" altLang="ko-KR" sz="1100" dirty="0">
                <a:latin typeface="+mn-ea"/>
              </a:rPr>
              <a:t>.</a:t>
            </a:r>
          </a:p>
        </p:txBody>
      </p:sp>
      <p:cxnSp>
        <p:nvCxnSpPr>
          <p:cNvPr id="35" name="직선 화살표 연결선 34"/>
          <p:cNvCxnSpPr/>
          <p:nvPr/>
        </p:nvCxnSpPr>
        <p:spPr>
          <a:xfrm flipH="1" flipV="1">
            <a:off x="5250426" y="2151668"/>
            <a:ext cx="1956618" cy="148626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/>
          <p:cNvCxnSpPr/>
          <p:nvPr/>
        </p:nvCxnSpPr>
        <p:spPr>
          <a:xfrm flipH="1">
            <a:off x="5250426" y="4125540"/>
            <a:ext cx="1956618" cy="1597975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7207043" y="3913862"/>
            <a:ext cx="3913239" cy="430887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latin typeface="+mn-ea"/>
              </a:rPr>
              <a:t>POST </a:t>
            </a:r>
            <a:r>
              <a:rPr lang="ko-KR" altLang="en-US" sz="1100" b="1" dirty="0">
                <a:latin typeface="+mn-ea"/>
              </a:rPr>
              <a:t>방식 </a:t>
            </a:r>
            <a:r>
              <a:rPr lang="en-US" altLang="ko-KR" sz="1100" b="1" dirty="0">
                <a:latin typeface="+mn-ea"/>
              </a:rPr>
              <a:t>: </a:t>
            </a:r>
          </a:p>
          <a:p>
            <a:r>
              <a:rPr lang="en-US" altLang="ko-KR" sz="1100" dirty="0">
                <a:latin typeface="+mn-ea"/>
              </a:rPr>
              <a:t> header</a:t>
            </a:r>
            <a:r>
              <a:rPr lang="ko-KR" altLang="en-US" sz="1100" dirty="0">
                <a:latin typeface="+mn-ea"/>
              </a:rPr>
              <a:t>를 이용해 정보가 전송되어 보안에 강함</a:t>
            </a:r>
            <a:r>
              <a:rPr lang="en-US" altLang="ko-KR" sz="1100" dirty="0">
                <a:latin typeface="+mn-ea"/>
              </a:rPr>
              <a:t>.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6302476" y="2735342"/>
            <a:ext cx="11798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err="1">
                <a:latin typeface="+mn-ea"/>
              </a:rPr>
              <a:t>doGet</a:t>
            </a:r>
            <a:r>
              <a:rPr lang="en-US" altLang="ko-KR" sz="1100" dirty="0">
                <a:latin typeface="+mn-ea"/>
              </a:rPr>
              <a:t>() </a:t>
            </a:r>
            <a:r>
              <a:rPr lang="ko-KR" altLang="en-US" sz="1100" dirty="0">
                <a:latin typeface="+mn-ea"/>
              </a:rPr>
              <a:t>호출</a:t>
            </a:r>
            <a:endParaRPr lang="en-US" altLang="ko-KR" sz="1100" dirty="0">
              <a:latin typeface="+mn-ea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6302476" y="4832708"/>
            <a:ext cx="11012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err="1">
                <a:latin typeface="+mn-ea"/>
              </a:rPr>
              <a:t>doPost</a:t>
            </a:r>
            <a:r>
              <a:rPr lang="en-US" altLang="ko-KR" sz="1100" dirty="0">
                <a:latin typeface="+mn-ea"/>
              </a:rPr>
              <a:t>() </a:t>
            </a:r>
            <a:r>
              <a:rPr lang="ko-KR" altLang="en-US" sz="1100" dirty="0">
                <a:latin typeface="+mn-ea"/>
              </a:rPr>
              <a:t>호출</a:t>
            </a:r>
            <a:endParaRPr lang="en-US" altLang="ko-KR" sz="1100" dirty="0">
              <a:latin typeface="+mn-ea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9163662" y="2894801"/>
            <a:ext cx="2359741" cy="261610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latin typeface="+mn-ea"/>
              </a:rPr>
              <a:t>Form</a:t>
            </a:r>
            <a:r>
              <a:rPr lang="ko-KR" altLang="en-US" sz="1100" b="1" dirty="0">
                <a:latin typeface="+mn-ea"/>
              </a:rPr>
              <a:t>태그 </a:t>
            </a:r>
            <a:r>
              <a:rPr lang="en-US" altLang="ko-KR" sz="1100" b="1" dirty="0">
                <a:latin typeface="+mn-ea"/>
              </a:rPr>
              <a:t>method </a:t>
            </a:r>
            <a:r>
              <a:rPr lang="ko-KR" altLang="en-US" sz="1100" b="1" dirty="0">
                <a:latin typeface="+mn-ea"/>
              </a:rPr>
              <a:t>속성값 </a:t>
            </a:r>
            <a:r>
              <a:rPr lang="en-US" altLang="ko-KR" sz="1100" b="1" dirty="0">
                <a:latin typeface="+mn-ea"/>
              </a:rPr>
              <a:t>= get</a:t>
            </a:r>
            <a:endParaRPr lang="en-US" altLang="ko-KR" sz="1100" dirty="0">
              <a:latin typeface="+mn-ea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9163662" y="4623967"/>
            <a:ext cx="2359741" cy="261610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latin typeface="+mn-ea"/>
              </a:rPr>
              <a:t>Form</a:t>
            </a:r>
            <a:r>
              <a:rPr lang="ko-KR" altLang="en-US" sz="1100" b="1" dirty="0">
                <a:latin typeface="+mn-ea"/>
              </a:rPr>
              <a:t>태그 </a:t>
            </a:r>
            <a:r>
              <a:rPr lang="en-US" altLang="ko-KR" sz="1100" b="1" dirty="0">
                <a:latin typeface="+mn-ea"/>
              </a:rPr>
              <a:t>method </a:t>
            </a:r>
            <a:r>
              <a:rPr lang="ko-KR" altLang="en-US" sz="1100" b="1" dirty="0">
                <a:latin typeface="+mn-ea"/>
              </a:rPr>
              <a:t>속성값 </a:t>
            </a:r>
            <a:r>
              <a:rPr lang="en-US" altLang="ko-KR" sz="1100" b="1" dirty="0">
                <a:latin typeface="+mn-ea"/>
              </a:rPr>
              <a:t>= post</a:t>
            </a:r>
            <a:endParaRPr lang="en-US" altLang="ko-KR" sz="1100" dirty="0">
              <a:latin typeface="+mn-ea"/>
            </a:endParaRPr>
          </a:p>
        </p:txBody>
      </p:sp>
      <p:cxnSp>
        <p:nvCxnSpPr>
          <p:cNvPr id="44" name="직선 화살표 연결선 43"/>
          <p:cNvCxnSpPr/>
          <p:nvPr/>
        </p:nvCxnSpPr>
        <p:spPr>
          <a:xfrm flipH="1">
            <a:off x="10141974" y="3156411"/>
            <a:ext cx="226899" cy="283479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/>
          <p:cNvCxnSpPr>
            <a:stCxn id="43" idx="0"/>
          </p:cNvCxnSpPr>
          <p:nvPr/>
        </p:nvCxnSpPr>
        <p:spPr>
          <a:xfrm flipH="1" flipV="1">
            <a:off x="10141975" y="4352667"/>
            <a:ext cx="201558" cy="27130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76008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/>
        </p:nvSpPr>
        <p:spPr>
          <a:xfrm>
            <a:off x="2347546" y="3991832"/>
            <a:ext cx="7060223" cy="1980577"/>
          </a:xfrm>
          <a:prstGeom prst="roundRect">
            <a:avLst>
              <a:gd name="adj" fmla="val 734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err="1">
                <a:latin typeface="+mn-ea"/>
              </a:rPr>
              <a:t>doGet</a:t>
            </a:r>
            <a:r>
              <a:rPr lang="en-US" altLang="ko-KR" sz="1600" b="1" dirty="0">
                <a:latin typeface="+mn-ea"/>
              </a:rPr>
              <a:t>()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677008" y="1116906"/>
            <a:ext cx="1067679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 - html</a:t>
            </a:r>
            <a:r>
              <a:rPr lang="ko-KR" altLang="en-US" sz="1100" dirty="0">
                <a:latin typeface="+mn-ea"/>
              </a:rPr>
              <a:t>내 </a:t>
            </a:r>
            <a:r>
              <a:rPr lang="en-US" altLang="ko-KR" sz="1100" dirty="0">
                <a:latin typeface="+mn-ea"/>
              </a:rPr>
              <a:t>form</a:t>
            </a:r>
            <a:r>
              <a:rPr lang="ko-KR" altLang="en-US" sz="1100" dirty="0">
                <a:latin typeface="+mn-ea"/>
              </a:rPr>
              <a:t>태그의 </a:t>
            </a:r>
            <a:r>
              <a:rPr lang="en-US" altLang="ko-KR" sz="1100" dirty="0">
                <a:latin typeface="+mn-ea"/>
              </a:rPr>
              <a:t>method</a:t>
            </a:r>
            <a:r>
              <a:rPr lang="ko-KR" altLang="en-US" sz="1100" dirty="0">
                <a:latin typeface="+mn-ea"/>
              </a:rPr>
              <a:t>속성이 </a:t>
            </a:r>
            <a:r>
              <a:rPr lang="en-US" altLang="ko-KR" sz="1100" dirty="0">
                <a:latin typeface="+mn-ea"/>
              </a:rPr>
              <a:t>get</a:t>
            </a:r>
            <a:r>
              <a:rPr lang="ko-KR" altLang="en-US" sz="1100" dirty="0">
                <a:latin typeface="+mn-ea"/>
              </a:rPr>
              <a:t>일 경우 호출 됩니다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>
                <a:latin typeface="+mn-ea"/>
              </a:rPr>
              <a:t> - </a:t>
            </a:r>
            <a:r>
              <a:rPr lang="ko-KR" altLang="en-US" sz="1100" dirty="0" err="1">
                <a:latin typeface="+mn-ea"/>
              </a:rPr>
              <a:t>웹브라우저의</a:t>
            </a:r>
            <a:r>
              <a:rPr lang="ko-KR" altLang="en-US" sz="1100" dirty="0">
                <a:latin typeface="+mn-ea"/>
              </a:rPr>
              <a:t> </a:t>
            </a:r>
            <a:r>
              <a:rPr lang="ko-KR" altLang="en-US" sz="1100" dirty="0" err="1">
                <a:latin typeface="+mn-ea"/>
              </a:rPr>
              <a:t>주소창을</a:t>
            </a:r>
            <a:r>
              <a:rPr lang="ko-KR" altLang="en-US" sz="1100" dirty="0">
                <a:latin typeface="+mn-ea"/>
              </a:rPr>
              <a:t> 이용하여 </a:t>
            </a:r>
            <a:r>
              <a:rPr lang="en-US" altLang="ko-KR" sz="1100" dirty="0">
                <a:latin typeface="+mn-ea"/>
              </a:rPr>
              <a:t>servlet</a:t>
            </a:r>
            <a:r>
              <a:rPr lang="ko-KR" altLang="en-US" sz="1100" dirty="0">
                <a:latin typeface="+mn-ea"/>
              </a:rPr>
              <a:t>을 요청한 경우에도 호출 됩니다</a:t>
            </a:r>
            <a:r>
              <a:rPr lang="en-US" altLang="ko-KR" sz="1100" dirty="0">
                <a:latin typeface="+mn-ea"/>
              </a:rPr>
              <a:t>.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77008" y="1901401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err="1">
                <a:latin typeface="+mn-ea"/>
              </a:rPr>
              <a:t>doGet</a:t>
            </a:r>
            <a:r>
              <a:rPr lang="ko-KR" altLang="en-US" sz="1100" dirty="0" err="1">
                <a:latin typeface="+mn-ea"/>
              </a:rPr>
              <a:t>메소드는</a:t>
            </a:r>
            <a:r>
              <a:rPr lang="ko-KR" altLang="en-US" sz="1100" dirty="0">
                <a:latin typeface="+mn-ea"/>
              </a:rPr>
              <a:t> 매개변수로 </a:t>
            </a:r>
            <a:r>
              <a:rPr lang="en-US" altLang="ko-KR" sz="1100" dirty="0" err="1">
                <a:latin typeface="+mn-ea"/>
              </a:rPr>
              <a:t>HttpServletRequest</a:t>
            </a:r>
            <a:r>
              <a:rPr lang="ko-KR" altLang="en-US" sz="1100" dirty="0">
                <a:latin typeface="+mn-ea"/>
              </a:rPr>
              <a:t>와 </a:t>
            </a:r>
            <a:r>
              <a:rPr lang="en-US" altLang="ko-KR" sz="1100" dirty="0" err="1">
                <a:latin typeface="+mn-ea"/>
              </a:rPr>
              <a:t>HttpServletResponse</a:t>
            </a:r>
            <a:r>
              <a:rPr lang="ko-KR" altLang="en-US" sz="1100" dirty="0">
                <a:latin typeface="+mn-ea"/>
              </a:rPr>
              <a:t>를 받습니다</a:t>
            </a:r>
            <a:endParaRPr lang="en-US" altLang="ko-KR" sz="1100" dirty="0">
              <a:latin typeface="+mn-ea"/>
            </a:endParaRPr>
          </a:p>
        </p:txBody>
      </p:sp>
      <p:cxnSp>
        <p:nvCxnSpPr>
          <p:cNvPr id="23" name="직선 연결선 22"/>
          <p:cNvCxnSpPr/>
          <p:nvPr/>
        </p:nvCxnSpPr>
        <p:spPr>
          <a:xfrm>
            <a:off x="745832" y="2154882"/>
            <a:ext cx="9932000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2762296" y="4399879"/>
            <a:ext cx="6223441" cy="6274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err="1">
                <a:latin typeface="+mn-ea"/>
              </a:rPr>
              <a:t>HttpServletRequest</a:t>
            </a:r>
            <a:r>
              <a:rPr lang="en-US" altLang="ko-KR" dirty="0">
                <a:latin typeface="+mn-ea"/>
              </a:rPr>
              <a:t> &gt; </a:t>
            </a:r>
            <a:r>
              <a:rPr lang="ko-KR" altLang="en-US" dirty="0">
                <a:latin typeface="+mn-ea"/>
              </a:rPr>
              <a:t>클라이언트의 요청 처리 객체</a:t>
            </a:r>
            <a:endParaRPr lang="ko-KR" altLang="en-US" dirty="0"/>
          </a:p>
        </p:txBody>
      </p:sp>
      <p:sp>
        <p:nvSpPr>
          <p:cNvPr id="26" name="직사각형 25"/>
          <p:cNvSpPr/>
          <p:nvPr/>
        </p:nvSpPr>
        <p:spPr>
          <a:xfrm>
            <a:off x="2762295" y="5061079"/>
            <a:ext cx="6223441" cy="6274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err="1">
                <a:latin typeface="+mn-ea"/>
              </a:rPr>
              <a:t>HttpServletResponse</a:t>
            </a:r>
            <a:r>
              <a:rPr lang="en-US" altLang="ko-KR" dirty="0">
                <a:latin typeface="+mn-ea"/>
              </a:rPr>
              <a:t> &gt; </a:t>
            </a:r>
            <a:r>
              <a:rPr lang="ko-KR" altLang="en-US" dirty="0">
                <a:latin typeface="+mn-ea"/>
              </a:rPr>
              <a:t>클라이언트에게 응답 처리 객체</a:t>
            </a:r>
            <a:endParaRPr lang="ko-KR" altLang="en-US" dirty="0"/>
          </a:p>
        </p:txBody>
      </p:sp>
      <p:sp>
        <p:nvSpPr>
          <p:cNvPr id="27" name="직사각형 26"/>
          <p:cNvSpPr/>
          <p:nvPr/>
        </p:nvSpPr>
        <p:spPr>
          <a:xfrm>
            <a:off x="5094431" y="2516619"/>
            <a:ext cx="1559168" cy="6274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latin typeface="+mn-ea"/>
              </a:rPr>
              <a:t>웹브라우저</a:t>
            </a:r>
            <a:endParaRPr lang="ko-KR" alt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5285706" y="3421319"/>
            <a:ext cx="5259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latin typeface="+mn-ea"/>
              </a:rPr>
              <a:t>요청</a:t>
            </a:r>
            <a:endParaRPr lang="en-US" altLang="ko-KR" sz="1100" dirty="0">
              <a:latin typeface="+mn-ea"/>
            </a:endParaRPr>
          </a:p>
        </p:txBody>
      </p:sp>
      <p:cxnSp>
        <p:nvCxnSpPr>
          <p:cNvPr id="30" name="직선 화살표 연결선 29"/>
          <p:cNvCxnSpPr/>
          <p:nvPr/>
        </p:nvCxnSpPr>
        <p:spPr>
          <a:xfrm>
            <a:off x="5742929" y="3235569"/>
            <a:ext cx="0" cy="668605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5094431" y="4021362"/>
            <a:ext cx="15591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err="1">
                <a:solidFill>
                  <a:schemeClr val="bg1"/>
                </a:solidFill>
                <a:latin typeface="+mn-ea"/>
              </a:rPr>
              <a:t>doGet</a:t>
            </a:r>
            <a:r>
              <a:rPr lang="en-US" altLang="ko-KR" sz="1600" b="1" dirty="0">
                <a:solidFill>
                  <a:schemeClr val="bg1"/>
                </a:solidFill>
                <a:latin typeface="+mn-ea"/>
              </a:rPr>
              <a:t>()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5937161" y="3421319"/>
            <a:ext cx="5259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latin typeface="+mn-ea"/>
              </a:rPr>
              <a:t>응답</a:t>
            </a:r>
            <a:endParaRPr lang="en-US" altLang="ko-KR" sz="1100" dirty="0">
              <a:latin typeface="+mn-ea"/>
            </a:endParaRPr>
          </a:p>
        </p:txBody>
      </p:sp>
      <p:cxnSp>
        <p:nvCxnSpPr>
          <p:cNvPr id="48" name="직선 화살표 연결선 47"/>
          <p:cNvCxnSpPr/>
          <p:nvPr/>
        </p:nvCxnSpPr>
        <p:spPr>
          <a:xfrm flipV="1">
            <a:off x="6002278" y="3219380"/>
            <a:ext cx="0" cy="66548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52468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err="1">
                <a:latin typeface="+mn-ea"/>
              </a:rPr>
              <a:t>doGet</a:t>
            </a:r>
            <a:r>
              <a:rPr lang="en-US" altLang="ko-KR" sz="1600" b="1" dirty="0">
                <a:latin typeface="+mn-ea"/>
              </a:rPr>
              <a:t>()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677008" y="1496953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err="1">
                <a:latin typeface="+mn-ea"/>
              </a:rPr>
              <a:t>HttpServletResponse</a:t>
            </a:r>
            <a:r>
              <a:rPr lang="en-US" altLang="ko-KR" sz="1100" dirty="0">
                <a:latin typeface="+mn-ea"/>
              </a:rPr>
              <a:t> </a:t>
            </a:r>
            <a:r>
              <a:rPr lang="ko-KR" altLang="en-US" sz="1100" dirty="0">
                <a:latin typeface="+mn-ea"/>
              </a:rPr>
              <a:t>객체의 </a:t>
            </a:r>
            <a:r>
              <a:rPr lang="en-US" altLang="ko-KR" sz="1100" dirty="0" err="1">
                <a:latin typeface="+mn-ea"/>
              </a:rPr>
              <a:t>setContentType</a:t>
            </a:r>
            <a:r>
              <a:rPr lang="en-US" altLang="ko-KR" sz="1100" dirty="0">
                <a:latin typeface="+mn-ea"/>
              </a:rPr>
              <a:t>() </a:t>
            </a:r>
            <a:r>
              <a:rPr lang="ko-KR" altLang="en-US" sz="1100" dirty="0" err="1">
                <a:latin typeface="+mn-ea"/>
              </a:rPr>
              <a:t>메소드</a:t>
            </a:r>
            <a:r>
              <a:rPr lang="ko-KR" altLang="en-US" sz="1100" dirty="0">
                <a:latin typeface="+mn-ea"/>
              </a:rPr>
              <a:t> 호출하여 응답방식 결정 합니다</a:t>
            </a:r>
            <a:r>
              <a:rPr lang="en-US" altLang="ko-KR" sz="1100" dirty="0">
                <a:latin typeface="+mn-ea"/>
              </a:rPr>
              <a:t>.</a:t>
            </a:r>
          </a:p>
        </p:txBody>
      </p:sp>
      <p:cxnSp>
        <p:nvCxnSpPr>
          <p:cNvPr id="23" name="직선 연결선 22"/>
          <p:cNvCxnSpPr/>
          <p:nvPr/>
        </p:nvCxnSpPr>
        <p:spPr>
          <a:xfrm>
            <a:off x="745832" y="1750434"/>
            <a:ext cx="9932000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6036" y="1957390"/>
            <a:ext cx="9010650" cy="1571625"/>
          </a:xfrm>
          <a:prstGeom prst="rect">
            <a:avLst/>
          </a:prstGeom>
        </p:spPr>
      </p:pic>
      <p:cxnSp>
        <p:nvCxnSpPr>
          <p:cNvPr id="18" name="직선 연결선 17"/>
          <p:cNvCxnSpPr/>
          <p:nvPr/>
        </p:nvCxnSpPr>
        <p:spPr>
          <a:xfrm>
            <a:off x="1728209" y="2809297"/>
            <a:ext cx="3854906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677008" y="4108267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err="1">
                <a:latin typeface="+mn-ea"/>
              </a:rPr>
              <a:t>HttpServletResponse</a:t>
            </a:r>
            <a:r>
              <a:rPr lang="en-US" altLang="ko-KR" sz="1100" dirty="0">
                <a:latin typeface="+mn-ea"/>
              </a:rPr>
              <a:t> </a:t>
            </a:r>
            <a:r>
              <a:rPr lang="ko-KR" altLang="en-US" sz="1100" dirty="0">
                <a:latin typeface="+mn-ea"/>
              </a:rPr>
              <a:t>객체의 </a:t>
            </a:r>
            <a:r>
              <a:rPr lang="en-US" altLang="ko-KR" sz="1100" dirty="0" err="1">
                <a:latin typeface="+mn-ea"/>
              </a:rPr>
              <a:t>getWriter</a:t>
            </a:r>
            <a:r>
              <a:rPr lang="en-US" altLang="ko-KR" sz="1100" dirty="0">
                <a:latin typeface="+mn-ea"/>
              </a:rPr>
              <a:t>() </a:t>
            </a:r>
            <a:r>
              <a:rPr lang="ko-KR" altLang="en-US" sz="1100" dirty="0" err="1">
                <a:latin typeface="+mn-ea"/>
              </a:rPr>
              <a:t>메소드를</a:t>
            </a:r>
            <a:r>
              <a:rPr lang="ko-KR" altLang="en-US" sz="1100" dirty="0">
                <a:latin typeface="+mn-ea"/>
              </a:rPr>
              <a:t> 이용하여 출력 </a:t>
            </a:r>
            <a:r>
              <a:rPr lang="ko-KR" altLang="en-US" sz="1100" dirty="0" err="1">
                <a:latin typeface="+mn-ea"/>
              </a:rPr>
              <a:t>스트림을</a:t>
            </a:r>
            <a:r>
              <a:rPr lang="ko-KR" altLang="en-US" sz="1100" dirty="0">
                <a:latin typeface="+mn-ea"/>
              </a:rPr>
              <a:t> 얻습니다</a:t>
            </a:r>
            <a:r>
              <a:rPr lang="en-US" altLang="ko-KR" sz="1100" dirty="0">
                <a:latin typeface="+mn-ea"/>
              </a:rPr>
              <a:t>.</a:t>
            </a:r>
          </a:p>
        </p:txBody>
      </p:sp>
      <p:cxnSp>
        <p:nvCxnSpPr>
          <p:cNvPr id="28" name="직선 연결선 27"/>
          <p:cNvCxnSpPr/>
          <p:nvPr/>
        </p:nvCxnSpPr>
        <p:spPr>
          <a:xfrm>
            <a:off x="745832" y="4361748"/>
            <a:ext cx="9932000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그림 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6036" y="4612659"/>
            <a:ext cx="9010650" cy="1571625"/>
          </a:xfrm>
          <a:prstGeom prst="rect">
            <a:avLst/>
          </a:prstGeom>
        </p:spPr>
      </p:pic>
      <p:cxnSp>
        <p:nvCxnSpPr>
          <p:cNvPr id="32" name="직선 연결선 31"/>
          <p:cNvCxnSpPr/>
          <p:nvPr/>
        </p:nvCxnSpPr>
        <p:spPr>
          <a:xfrm>
            <a:off x="1728209" y="5649203"/>
            <a:ext cx="2958091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426350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531" y="2012044"/>
            <a:ext cx="4029075" cy="244792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err="1">
                <a:latin typeface="+mn-ea"/>
              </a:rPr>
              <a:t>doGet</a:t>
            </a:r>
            <a:r>
              <a:rPr lang="en-US" altLang="ko-KR" sz="1600" b="1" dirty="0">
                <a:latin typeface="+mn-ea"/>
              </a:rPr>
              <a:t>()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677008" y="1496953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>
                <a:latin typeface="+mn-ea"/>
              </a:rPr>
              <a:t>출력스트림의</a:t>
            </a:r>
            <a:r>
              <a:rPr lang="ko-KR" altLang="en-US" sz="1100" dirty="0">
                <a:latin typeface="+mn-ea"/>
              </a:rPr>
              <a:t> </a:t>
            </a:r>
            <a:r>
              <a:rPr lang="en-US" altLang="ko-KR" sz="1100" dirty="0" err="1">
                <a:latin typeface="+mn-ea"/>
              </a:rPr>
              <a:t>println</a:t>
            </a:r>
            <a:r>
              <a:rPr lang="en-US" altLang="ko-KR" sz="1100" dirty="0">
                <a:latin typeface="+mn-ea"/>
              </a:rPr>
              <a:t>() </a:t>
            </a:r>
            <a:r>
              <a:rPr lang="ko-KR" altLang="en-US" sz="1100" dirty="0" err="1">
                <a:latin typeface="+mn-ea"/>
              </a:rPr>
              <a:t>메소드를</a:t>
            </a:r>
            <a:r>
              <a:rPr lang="ko-KR" altLang="en-US" sz="1100" dirty="0">
                <a:latin typeface="+mn-ea"/>
              </a:rPr>
              <a:t> 이용하여 출력하면</a:t>
            </a:r>
            <a:r>
              <a:rPr lang="en-US" altLang="ko-KR" sz="1100" dirty="0">
                <a:latin typeface="+mn-ea"/>
              </a:rPr>
              <a:t>,  </a:t>
            </a:r>
            <a:r>
              <a:rPr lang="ko-KR" altLang="en-US" sz="1100" dirty="0" err="1">
                <a:latin typeface="+mn-ea"/>
              </a:rPr>
              <a:t>웹브라우저에</a:t>
            </a:r>
            <a:r>
              <a:rPr lang="ko-KR" altLang="en-US" sz="1100" dirty="0">
                <a:latin typeface="+mn-ea"/>
              </a:rPr>
              <a:t> 출력 됩니다</a:t>
            </a:r>
            <a:r>
              <a:rPr lang="en-US" altLang="ko-KR" sz="1100" dirty="0">
                <a:latin typeface="+mn-ea"/>
              </a:rPr>
              <a:t>.</a:t>
            </a:r>
          </a:p>
        </p:txBody>
      </p:sp>
      <p:cxnSp>
        <p:nvCxnSpPr>
          <p:cNvPr id="23" name="직선 연결선 22"/>
          <p:cNvCxnSpPr/>
          <p:nvPr/>
        </p:nvCxnSpPr>
        <p:spPr>
          <a:xfrm>
            <a:off x="745832" y="1750434"/>
            <a:ext cx="9932000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1030531" y="2569350"/>
            <a:ext cx="3277700" cy="152986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907" y="2042686"/>
            <a:ext cx="4733925" cy="1076325"/>
          </a:xfrm>
          <a:prstGeom prst="rect">
            <a:avLst/>
          </a:prstGeom>
        </p:spPr>
      </p:pic>
      <p:cxnSp>
        <p:nvCxnSpPr>
          <p:cNvPr id="14" name="직선 화살표 연결선 13"/>
          <p:cNvCxnSpPr/>
          <p:nvPr/>
        </p:nvCxnSpPr>
        <p:spPr>
          <a:xfrm flipV="1">
            <a:off x="4424516" y="2654710"/>
            <a:ext cx="1415845" cy="658761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05511" y="4755665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마지막에 출력객체 닫습니다</a:t>
            </a:r>
            <a:r>
              <a:rPr lang="en-US" altLang="ko-KR" sz="1100" dirty="0">
                <a:latin typeface="+mn-ea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674335" y="5009146"/>
            <a:ext cx="9932000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0531" y="5245867"/>
            <a:ext cx="12954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21752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err="1">
                <a:latin typeface="+mn-ea"/>
              </a:rPr>
              <a:t>doPost</a:t>
            </a:r>
            <a:r>
              <a:rPr lang="en-US" altLang="ko-KR" sz="1600" b="1" dirty="0">
                <a:latin typeface="+mn-ea"/>
              </a:rPr>
              <a:t>()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7008" y="1116906"/>
            <a:ext cx="1067679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 - html</a:t>
            </a:r>
            <a:r>
              <a:rPr lang="ko-KR" altLang="en-US" sz="1100" dirty="0">
                <a:latin typeface="+mn-ea"/>
              </a:rPr>
              <a:t>내 </a:t>
            </a:r>
            <a:r>
              <a:rPr lang="en-US" altLang="ko-KR" sz="1100" dirty="0">
                <a:latin typeface="+mn-ea"/>
              </a:rPr>
              <a:t>form</a:t>
            </a:r>
            <a:r>
              <a:rPr lang="ko-KR" altLang="en-US" sz="1100" dirty="0">
                <a:latin typeface="+mn-ea"/>
              </a:rPr>
              <a:t>태그의 </a:t>
            </a:r>
            <a:r>
              <a:rPr lang="en-US" altLang="ko-KR" sz="1100" dirty="0">
                <a:latin typeface="+mn-ea"/>
              </a:rPr>
              <a:t>method</a:t>
            </a:r>
            <a:r>
              <a:rPr lang="ko-KR" altLang="en-US" sz="1100" dirty="0">
                <a:latin typeface="+mn-ea"/>
              </a:rPr>
              <a:t>속성이 </a:t>
            </a:r>
            <a:r>
              <a:rPr lang="en-US" altLang="ko-KR" sz="1100" dirty="0">
                <a:latin typeface="+mn-ea"/>
              </a:rPr>
              <a:t>post</a:t>
            </a:r>
            <a:r>
              <a:rPr lang="ko-KR" altLang="en-US" sz="1100" dirty="0">
                <a:latin typeface="+mn-ea"/>
              </a:rPr>
              <a:t>일 경우 호출 됩니다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>
                <a:latin typeface="+mn-ea"/>
              </a:rPr>
              <a:t>(jsp_5_1_ex1_servletex)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872" y="1984614"/>
            <a:ext cx="4675909" cy="2613471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541638" y="4680944"/>
            <a:ext cx="11503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>
                <a:latin typeface="+mn-ea"/>
              </a:rPr>
              <a:t>HTML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426244" y="4680944"/>
            <a:ext cx="11503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>
                <a:latin typeface="+mn-ea"/>
              </a:rPr>
              <a:t>Servlet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5404" y="2026781"/>
            <a:ext cx="5384380" cy="2322211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2993921" y="3510116"/>
            <a:ext cx="1086465" cy="21631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6912077" y="1984614"/>
            <a:ext cx="639098" cy="21781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직선 화살표 연결선 25"/>
          <p:cNvCxnSpPr/>
          <p:nvPr/>
        </p:nvCxnSpPr>
        <p:spPr>
          <a:xfrm flipV="1">
            <a:off x="4178710" y="2202426"/>
            <a:ext cx="2733367" cy="1396181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933180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</a:rPr>
              <a:t>컨텍스트 패스</a:t>
            </a:r>
            <a:r>
              <a:rPr lang="en-US" altLang="ko-KR" sz="1600" b="1" dirty="0">
                <a:latin typeface="+mn-ea"/>
              </a:rPr>
              <a:t>(Context Path)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7008" y="1116906"/>
            <a:ext cx="1067679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WAS(Web Application Server)</a:t>
            </a:r>
            <a:r>
              <a:rPr lang="ko-KR" altLang="en-US" sz="1100" dirty="0">
                <a:latin typeface="+mn-ea"/>
              </a:rPr>
              <a:t>에서 </a:t>
            </a:r>
            <a:r>
              <a:rPr lang="ko-KR" altLang="en-US" sz="1100" dirty="0" err="1">
                <a:latin typeface="+mn-ea"/>
              </a:rPr>
              <a:t>웹어플리케이션을</a:t>
            </a:r>
            <a:r>
              <a:rPr lang="ko-KR" altLang="en-US" sz="1100" dirty="0">
                <a:latin typeface="+mn-ea"/>
              </a:rPr>
              <a:t> 구분하기 위한 </a:t>
            </a:r>
            <a:r>
              <a:rPr lang="en-US" altLang="ko-KR" sz="1100" dirty="0">
                <a:latin typeface="+mn-ea"/>
              </a:rPr>
              <a:t>path </a:t>
            </a:r>
            <a:r>
              <a:rPr lang="ko-KR" altLang="en-US" sz="1100" dirty="0">
                <a:latin typeface="+mn-ea"/>
              </a:rPr>
              <a:t>입니다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ko-KR" altLang="en-US" sz="1100" dirty="0" err="1">
                <a:latin typeface="+mn-ea"/>
              </a:rPr>
              <a:t>이클립스에서</a:t>
            </a:r>
            <a:r>
              <a:rPr lang="ko-KR" altLang="en-US" sz="1100" dirty="0">
                <a:latin typeface="+mn-ea"/>
              </a:rPr>
              <a:t> 프로젝트를 생성하면</a:t>
            </a:r>
            <a:r>
              <a:rPr lang="en-US" altLang="ko-KR" sz="1100" dirty="0">
                <a:latin typeface="+mn-ea"/>
              </a:rPr>
              <a:t>, </a:t>
            </a:r>
            <a:r>
              <a:rPr lang="ko-KR" altLang="en-US" sz="1100" dirty="0">
                <a:latin typeface="+mn-ea"/>
              </a:rPr>
              <a:t>자동으로 </a:t>
            </a:r>
            <a:r>
              <a:rPr lang="en-US" altLang="ko-KR" sz="1100" dirty="0">
                <a:latin typeface="+mn-ea"/>
              </a:rPr>
              <a:t>server.xml</a:t>
            </a:r>
            <a:r>
              <a:rPr lang="ko-KR" altLang="en-US" sz="1100" dirty="0">
                <a:latin typeface="+mn-ea"/>
              </a:rPr>
              <a:t>에 추가 됩니다</a:t>
            </a:r>
            <a:r>
              <a:rPr lang="en-US" altLang="ko-KR" sz="1100" dirty="0">
                <a:latin typeface="+mn-ea"/>
              </a:rPr>
              <a:t>.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150" y="1958960"/>
            <a:ext cx="2200275" cy="154305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6929" y="1958960"/>
            <a:ext cx="8356871" cy="3986222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1244054" y="2851355"/>
            <a:ext cx="1086465" cy="21631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3382570" y="5579806"/>
            <a:ext cx="7187107" cy="22122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96931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59B89D-39D5-4C09-8EF6-0C97C67DD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웹 프로그램의 동작 구조 및 </a:t>
            </a:r>
            <a:r>
              <a:rPr lang="en-US" altLang="ko-KR" dirty="0"/>
              <a:t>JAVA </a:t>
            </a:r>
            <a:r>
              <a:rPr lang="ko-KR" altLang="en-US" dirty="0"/>
              <a:t>웹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35532E6-9912-49D0-9300-0A35411100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858105" cy="3450613"/>
          </a:xfrm>
        </p:spPr>
        <p:txBody>
          <a:bodyPr/>
          <a:lstStyle/>
          <a:p>
            <a:r>
              <a:rPr lang="ko-KR" altLang="en-US" dirty="0"/>
              <a:t>웹 서버 </a:t>
            </a:r>
            <a:r>
              <a:rPr lang="en-US" altLang="ko-KR" dirty="0"/>
              <a:t>: </a:t>
            </a:r>
            <a:r>
              <a:rPr lang="ko-KR" altLang="en-US" dirty="0"/>
              <a:t>정적인 부분</a:t>
            </a:r>
            <a:r>
              <a:rPr lang="en-US" altLang="ko-KR" dirty="0"/>
              <a:t>(HTML)</a:t>
            </a:r>
            <a:r>
              <a:rPr lang="ko-KR" altLang="en-US" dirty="0"/>
              <a:t>을 처리하며 동적인 데이터 처리 필요시 웹 컨테이너에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해당 데이터를 요청</a:t>
            </a:r>
            <a:endParaRPr lang="en-US" altLang="ko-KR" dirty="0"/>
          </a:p>
          <a:p>
            <a:r>
              <a:rPr lang="ko-KR" altLang="en-US" dirty="0"/>
              <a:t>웹 컨테이너 </a:t>
            </a:r>
            <a:r>
              <a:rPr lang="en-US" altLang="ko-KR" dirty="0"/>
              <a:t>: </a:t>
            </a:r>
            <a:r>
              <a:rPr lang="ko-KR" altLang="en-US" dirty="0"/>
              <a:t>서버의 요청을 받아 동적 데이터</a:t>
            </a:r>
            <a:r>
              <a:rPr lang="en-US" altLang="ko-KR" dirty="0"/>
              <a:t>(JSP, </a:t>
            </a:r>
            <a:r>
              <a:rPr lang="ko-KR" altLang="en-US" dirty="0" err="1"/>
              <a:t>서블릿</a:t>
            </a:r>
            <a:r>
              <a:rPr lang="en-US" altLang="ko-KR" dirty="0"/>
              <a:t>)</a:t>
            </a:r>
            <a:r>
              <a:rPr lang="ko-KR" altLang="en-US" dirty="0"/>
              <a:t>를 응답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sz="1600" dirty="0"/>
              <a:t>※ WAS</a:t>
            </a:r>
            <a:r>
              <a:rPr lang="ko-KR" altLang="en-US" sz="1600" dirty="0"/>
              <a:t>가 웹서버와 웹컨테이너의 역할을 할 수 있으나 상황에 따라서 웹서버와 </a:t>
            </a:r>
            <a:r>
              <a:rPr lang="en-US" altLang="ko-KR" sz="1600" dirty="0"/>
              <a:t>WAS</a:t>
            </a:r>
            <a:r>
              <a:rPr lang="ko-KR" altLang="en-US" sz="1600" dirty="0"/>
              <a:t>를 </a:t>
            </a:r>
            <a:r>
              <a:rPr lang="ko-KR" altLang="en-US" sz="1600" dirty="0" err="1"/>
              <a:t>분리해야할</a:t>
            </a:r>
            <a:r>
              <a:rPr lang="ko-KR" altLang="en-US" sz="1600" dirty="0"/>
              <a:t> 수도 </a:t>
            </a:r>
            <a:endParaRPr lang="en-US" altLang="ko-KR" sz="1600" dirty="0"/>
          </a:p>
          <a:p>
            <a:pPr marL="0" indent="0">
              <a:buNone/>
            </a:pPr>
            <a:r>
              <a:rPr lang="ko-KR" altLang="en-US" sz="1600" dirty="0"/>
              <a:t>있다</a:t>
            </a:r>
            <a:r>
              <a:rPr lang="en-US" altLang="ko-KR" sz="1600" dirty="0"/>
              <a:t>. </a:t>
            </a:r>
            <a:r>
              <a:rPr lang="ko-KR" altLang="en-US" sz="1600" dirty="0"/>
              <a:t>대표적인 웹서버로는 아파치가 있다</a:t>
            </a:r>
            <a:r>
              <a:rPr lang="en-US" altLang="ko-KR" sz="1600" dirty="0"/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23FC3E8-C16B-415D-8322-D142880444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3430" y="3994407"/>
            <a:ext cx="5838825" cy="2581275"/>
          </a:xfrm>
          <a:prstGeom prst="rect">
            <a:avLst/>
          </a:prstGeom>
        </p:spPr>
      </p:pic>
      <p:sp>
        <p:nvSpPr>
          <p:cNvPr id="15" name="말풍선: 사각형 14">
            <a:extLst>
              <a:ext uri="{FF2B5EF4-FFF2-40B4-BE49-F238E27FC236}">
                <a16:creationId xmlns:a16="http://schemas.microsoft.com/office/drawing/2014/main" id="{CA17C958-B70A-4CE3-B337-6A92336D6A02}"/>
              </a:ext>
            </a:extLst>
          </p:cNvPr>
          <p:cNvSpPr/>
          <p:nvPr/>
        </p:nvSpPr>
        <p:spPr>
          <a:xfrm>
            <a:off x="1796143" y="4502979"/>
            <a:ext cx="2390857" cy="782065"/>
          </a:xfrm>
          <a:prstGeom prst="wedgeRectCallout">
            <a:avLst>
              <a:gd name="adj1" fmla="val 130339"/>
              <a:gd name="adj2" fmla="val 5623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웹 브라우저</a:t>
            </a:r>
            <a:endParaRPr lang="en-US" altLang="ko-KR" dirty="0"/>
          </a:p>
          <a:p>
            <a:pPr algn="ctr"/>
            <a:r>
              <a:rPr lang="ko-KR" altLang="en-US" dirty="0"/>
              <a:t>서버에 접속하는 고객</a:t>
            </a:r>
          </a:p>
        </p:txBody>
      </p:sp>
    </p:spTree>
    <p:extLst>
      <p:ext uri="{BB962C8B-B14F-4D97-AF65-F5344CB8AC3E}">
        <p14:creationId xmlns:p14="http://schemas.microsoft.com/office/powerpoint/2010/main" val="234591339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</a:rPr>
              <a:t>Servlet </a:t>
            </a:r>
            <a:r>
              <a:rPr lang="ko-KR" altLang="en-US" sz="1600" b="1" dirty="0">
                <a:latin typeface="+mn-ea"/>
              </a:rPr>
              <a:t>작동 순서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049374" y="4050054"/>
            <a:ext cx="463372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※ </a:t>
            </a:r>
            <a:r>
              <a:rPr lang="ko-KR" altLang="en-US" sz="1100" dirty="0" err="1">
                <a:latin typeface="+mn-ea"/>
              </a:rPr>
              <a:t>톰캣이</a:t>
            </a:r>
            <a:r>
              <a:rPr lang="ko-KR" altLang="en-US" sz="1100" dirty="0">
                <a:latin typeface="+mn-ea"/>
              </a:rPr>
              <a:t> </a:t>
            </a:r>
            <a:r>
              <a:rPr lang="ko-KR" altLang="en-US" sz="1100" dirty="0" err="1">
                <a:latin typeface="+mn-ea"/>
              </a:rPr>
              <a:t>웹어플리케이션</a:t>
            </a:r>
            <a:r>
              <a:rPr lang="ko-KR" altLang="en-US" sz="1100" dirty="0">
                <a:latin typeface="+mn-ea"/>
              </a:rPr>
              <a:t> 서버로써</a:t>
            </a:r>
            <a:r>
              <a:rPr lang="en-US" altLang="ko-KR" sz="1100" dirty="0">
                <a:latin typeface="+mn-ea"/>
              </a:rPr>
              <a:t>,</a:t>
            </a:r>
            <a:r>
              <a:rPr lang="ko-KR" altLang="en-US" sz="1100" dirty="0">
                <a:latin typeface="+mn-ea"/>
              </a:rPr>
              <a:t> </a:t>
            </a:r>
            <a:endParaRPr lang="en-US" altLang="ko-KR" sz="1100" dirty="0">
              <a:latin typeface="+mn-ea"/>
            </a:endParaRPr>
          </a:p>
          <a:p>
            <a:r>
              <a:rPr lang="ko-KR" altLang="en-US" sz="1100" dirty="0">
                <a:latin typeface="+mn-ea"/>
              </a:rPr>
              <a:t>웹서버 역할과 컨테이너 역할을 동시에 하고 있음</a:t>
            </a:r>
            <a:endParaRPr lang="en-US" altLang="ko-KR" sz="1100" dirty="0">
              <a:latin typeface="+mn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28905" y="2703431"/>
            <a:ext cx="1559168" cy="12294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latin typeface="+mn-ea"/>
              </a:rPr>
              <a:t>웹브라우저</a:t>
            </a:r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2975576" y="2703431"/>
            <a:ext cx="1559168" cy="12294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latin typeface="+mn-ea"/>
              </a:rPr>
              <a:t>웹서버</a:t>
            </a:r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5222246" y="2703431"/>
            <a:ext cx="2545234" cy="12294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latin typeface="+mn-ea"/>
              </a:rPr>
              <a:t>웹어플리케이션</a:t>
            </a:r>
            <a:r>
              <a:rPr lang="ko-KR" altLang="en-US" dirty="0">
                <a:latin typeface="+mn-ea"/>
              </a:rPr>
              <a:t> 서버</a:t>
            </a:r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8444398" y="2155390"/>
            <a:ext cx="2603846" cy="23255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+mn-ea"/>
              </a:rPr>
              <a:t>Servlet </a:t>
            </a:r>
            <a:r>
              <a:rPr lang="ko-KR" altLang="en-US" dirty="0">
                <a:latin typeface="+mn-ea"/>
              </a:rPr>
              <a:t>컨테이너</a:t>
            </a:r>
            <a:endParaRPr lang="en-US" altLang="ko-KR" dirty="0">
              <a:latin typeface="+mn-ea"/>
            </a:endParaRPr>
          </a:p>
          <a:p>
            <a:pPr algn="ctr"/>
            <a:r>
              <a:rPr lang="en-US" altLang="ko-KR" sz="1100" dirty="0">
                <a:latin typeface="+mn-ea"/>
              </a:rPr>
              <a:t>1) </a:t>
            </a:r>
            <a:r>
              <a:rPr lang="ko-KR" altLang="en-US" sz="1100" dirty="0" err="1">
                <a:latin typeface="+mn-ea"/>
              </a:rPr>
              <a:t>스레드</a:t>
            </a:r>
            <a:r>
              <a:rPr lang="ko-KR" altLang="en-US" sz="1100" dirty="0">
                <a:latin typeface="+mn-ea"/>
              </a:rPr>
              <a:t> 생성</a:t>
            </a:r>
            <a:endParaRPr lang="en-US" altLang="ko-KR" sz="1100" dirty="0">
              <a:latin typeface="+mn-ea"/>
            </a:endParaRPr>
          </a:p>
          <a:p>
            <a:pPr algn="ctr"/>
            <a:r>
              <a:rPr lang="en-US" altLang="ko-KR" sz="1100" dirty="0"/>
              <a:t>2) Servlet</a:t>
            </a:r>
            <a:r>
              <a:rPr lang="ko-KR" altLang="en-US" sz="1100" dirty="0"/>
              <a:t>객체 생성</a:t>
            </a:r>
          </a:p>
        </p:txBody>
      </p:sp>
      <p:cxnSp>
        <p:nvCxnSpPr>
          <p:cNvPr id="8" name="직선 화살표 연결선 7"/>
          <p:cNvCxnSpPr/>
          <p:nvPr/>
        </p:nvCxnSpPr>
        <p:spPr>
          <a:xfrm>
            <a:off x="2369570" y="3333135"/>
            <a:ext cx="5211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/>
          <p:nvPr/>
        </p:nvCxnSpPr>
        <p:spPr>
          <a:xfrm>
            <a:off x="4626073" y="3347883"/>
            <a:ext cx="5211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/>
          <p:nvPr/>
        </p:nvCxnSpPr>
        <p:spPr>
          <a:xfrm>
            <a:off x="7845384" y="3347883"/>
            <a:ext cx="5211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4554E87B-74A3-49A4-B1D4-7A3F73FF25FF}"/>
              </a:ext>
            </a:extLst>
          </p:cNvPr>
          <p:cNvSpPr txBox="1"/>
          <p:nvPr/>
        </p:nvSpPr>
        <p:spPr>
          <a:xfrm>
            <a:off x="677008" y="1116906"/>
            <a:ext cx="106767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n-ea"/>
              </a:rPr>
              <a:t>클라이언트에서 </a:t>
            </a:r>
            <a:r>
              <a:rPr lang="en-US" altLang="ko-KR" dirty="0">
                <a:latin typeface="+mn-ea"/>
              </a:rPr>
              <a:t>servlet</a:t>
            </a:r>
            <a:r>
              <a:rPr lang="ko-KR" altLang="en-US" dirty="0">
                <a:latin typeface="+mn-ea"/>
              </a:rPr>
              <a:t>요청이 들어 오면 서버에서는 </a:t>
            </a:r>
            <a:r>
              <a:rPr lang="en-US" altLang="ko-KR" dirty="0">
                <a:latin typeface="+mn-ea"/>
              </a:rPr>
              <a:t>servlet</a:t>
            </a:r>
            <a:r>
              <a:rPr lang="ko-KR" altLang="en-US" dirty="0">
                <a:latin typeface="+mn-ea"/>
              </a:rPr>
              <a:t>컨테이너를 만들고</a:t>
            </a:r>
            <a:r>
              <a:rPr lang="en-US" altLang="ko-KR" dirty="0">
                <a:latin typeface="+mn-ea"/>
              </a:rPr>
              <a:t>, </a:t>
            </a:r>
          </a:p>
          <a:p>
            <a:r>
              <a:rPr lang="ko-KR" altLang="en-US" dirty="0">
                <a:latin typeface="+mn-ea"/>
              </a:rPr>
              <a:t>요청이 있을 때마다 스레드가 생성 됩니다</a:t>
            </a:r>
            <a:r>
              <a:rPr lang="en-US" altLang="ko-KR" dirty="0"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265913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</a:rPr>
              <a:t>Servlet </a:t>
            </a:r>
            <a:r>
              <a:rPr lang="ko-KR" altLang="en-US" sz="1600" b="1" dirty="0">
                <a:latin typeface="+mn-ea"/>
              </a:rPr>
              <a:t>라이프사이클</a:t>
            </a:r>
            <a:r>
              <a:rPr lang="en-US" altLang="ko-KR" sz="1600" b="1" dirty="0">
                <a:latin typeface="+mn-ea"/>
              </a:rPr>
              <a:t>(</a:t>
            </a:r>
            <a:r>
              <a:rPr lang="ko-KR" altLang="en-US" sz="1600" b="1" dirty="0">
                <a:latin typeface="+mn-ea"/>
              </a:rPr>
              <a:t>생명주기</a:t>
            </a:r>
            <a:r>
              <a:rPr lang="en-US" altLang="ko-KR" sz="1600" b="1" dirty="0">
                <a:latin typeface="+mn-ea"/>
              </a:rPr>
              <a:t>)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7008" y="1116906"/>
            <a:ext cx="106767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Servlet</a:t>
            </a:r>
            <a:r>
              <a:rPr lang="ko-KR" altLang="en-US" sz="1100" dirty="0">
                <a:latin typeface="+mn-ea"/>
              </a:rPr>
              <a:t>의 사용도가 높은 이유는 빠른 응답 속도 때문 입니다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>
                <a:latin typeface="+mn-ea"/>
              </a:rPr>
              <a:t>Servlet</a:t>
            </a:r>
            <a:r>
              <a:rPr lang="ko-KR" altLang="en-US" sz="1100" dirty="0">
                <a:latin typeface="+mn-ea"/>
              </a:rPr>
              <a:t>은 최초 요청 시 객체가 만들어져 메모리에 로딩되고</a:t>
            </a:r>
            <a:r>
              <a:rPr lang="en-US" altLang="ko-KR" sz="1100" dirty="0">
                <a:latin typeface="+mn-ea"/>
              </a:rPr>
              <a:t>, </a:t>
            </a:r>
            <a:r>
              <a:rPr lang="ko-KR" altLang="en-US" sz="1100" dirty="0">
                <a:latin typeface="+mn-ea"/>
              </a:rPr>
              <a:t>이후 요청 시에는 기존의 객체를 재활용하게 됩니다</a:t>
            </a:r>
            <a:r>
              <a:rPr lang="en-US" altLang="ko-KR" sz="1100" dirty="0">
                <a:latin typeface="+mn-ea"/>
              </a:rPr>
              <a:t>. </a:t>
            </a:r>
            <a:r>
              <a:rPr lang="ko-KR" altLang="en-US" sz="1100" dirty="0">
                <a:latin typeface="+mn-ea"/>
              </a:rPr>
              <a:t>따라서 동작 속도가 빠릅니다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>
                <a:latin typeface="+mn-ea"/>
              </a:rPr>
              <a:t>Servlet</a:t>
            </a:r>
            <a:r>
              <a:rPr lang="ko-KR" altLang="en-US" sz="1100" dirty="0">
                <a:latin typeface="+mn-ea"/>
              </a:rPr>
              <a:t>의 라이프사이클을 살펴 봅니다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>
                <a:latin typeface="+mn-ea"/>
              </a:rPr>
              <a:t>(jsp_6_2_ex1_lifecycleex)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2803282" y="2297096"/>
            <a:ext cx="2744664" cy="5164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+mn-ea"/>
              </a:rPr>
              <a:t>Servlet </a:t>
            </a:r>
            <a:r>
              <a:rPr lang="ko-KR" altLang="en-US" dirty="0">
                <a:latin typeface="+mn-ea"/>
              </a:rPr>
              <a:t>객체생성</a:t>
            </a:r>
            <a:endParaRPr lang="ko-KR" altLang="en-US" dirty="0"/>
          </a:p>
        </p:txBody>
      </p:sp>
      <p:sp>
        <p:nvSpPr>
          <p:cNvPr id="18" name="직사각형 17"/>
          <p:cNvSpPr/>
          <p:nvPr/>
        </p:nvSpPr>
        <p:spPr>
          <a:xfrm>
            <a:off x="2803282" y="3201176"/>
            <a:ext cx="2744664" cy="5164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latin typeface="+mn-ea"/>
              </a:rPr>
              <a:t>Init</a:t>
            </a:r>
            <a:r>
              <a:rPr lang="en-US" altLang="ko-KR" dirty="0">
                <a:latin typeface="+mn-ea"/>
              </a:rPr>
              <a:t>() </a:t>
            </a:r>
            <a:r>
              <a:rPr lang="ko-KR" altLang="en-US" dirty="0">
                <a:latin typeface="+mn-ea"/>
              </a:rPr>
              <a:t>호출</a:t>
            </a:r>
            <a:endParaRPr lang="ko-KR" altLang="en-US" dirty="0"/>
          </a:p>
        </p:txBody>
      </p:sp>
      <p:sp>
        <p:nvSpPr>
          <p:cNvPr id="21" name="직사각형 20"/>
          <p:cNvSpPr/>
          <p:nvPr/>
        </p:nvSpPr>
        <p:spPr>
          <a:xfrm>
            <a:off x="2168403" y="4105256"/>
            <a:ext cx="4014421" cy="5164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service(), </a:t>
            </a:r>
            <a:r>
              <a:rPr lang="en-US" altLang="ko-KR" dirty="0" err="1"/>
              <a:t>doGet</a:t>
            </a:r>
            <a:r>
              <a:rPr lang="en-US" altLang="ko-KR" dirty="0"/>
              <a:t>(), </a:t>
            </a:r>
            <a:r>
              <a:rPr lang="en-US" altLang="ko-KR" dirty="0" err="1"/>
              <a:t>doPost</a:t>
            </a:r>
            <a:r>
              <a:rPr lang="en-US" altLang="ko-KR" dirty="0"/>
              <a:t>() </a:t>
            </a:r>
            <a:r>
              <a:rPr lang="ko-KR" altLang="en-US" dirty="0"/>
              <a:t>호출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2803282" y="5009336"/>
            <a:ext cx="2744664" cy="5164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+mn-ea"/>
              </a:rPr>
              <a:t>destroy() </a:t>
            </a:r>
            <a:r>
              <a:rPr lang="ko-KR" altLang="en-US" dirty="0">
                <a:latin typeface="+mn-ea"/>
              </a:rPr>
              <a:t>호출</a:t>
            </a:r>
            <a:endParaRPr lang="ko-KR" altLang="en-US" dirty="0"/>
          </a:p>
        </p:txBody>
      </p:sp>
      <p:cxnSp>
        <p:nvCxnSpPr>
          <p:cNvPr id="6" name="직선 화살표 연결선 5"/>
          <p:cNvCxnSpPr>
            <a:endCxn id="18" idx="0"/>
          </p:cNvCxnSpPr>
          <p:nvPr/>
        </p:nvCxnSpPr>
        <p:spPr>
          <a:xfrm flipH="1">
            <a:off x="4175614" y="2813539"/>
            <a:ext cx="9525" cy="3876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/>
          <p:nvPr/>
        </p:nvCxnSpPr>
        <p:spPr>
          <a:xfrm flipH="1">
            <a:off x="4185139" y="3717619"/>
            <a:ext cx="9525" cy="3876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/>
          <p:nvPr/>
        </p:nvCxnSpPr>
        <p:spPr>
          <a:xfrm flipH="1">
            <a:off x="4180376" y="4621699"/>
            <a:ext cx="9525" cy="3876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6216163" y="2424512"/>
            <a:ext cx="8528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>
                <a:latin typeface="+mn-ea"/>
              </a:rPr>
              <a:t>최초 한번</a:t>
            </a:r>
            <a:endParaRPr lang="en-US" altLang="ko-KR" sz="1100" dirty="0">
              <a:latin typeface="+mn-ea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216163" y="3328592"/>
            <a:ext cx="8528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>
                <a:latin typeface="+mn-ea"/>
              </a:rPr>
              <a:t>최초 한번</a:t>
            </a:r>
            <a:endParaRPr lang="en-US" altLang="ko-KR" sz="1100" dirty="0">
              <a:latin typeface="+mn-ea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216162" y="4232672"/>
            <a:ext cx="11517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err="1">
                <a:latin typeface="+mn-ea"/>
              </a:rPr>
              <a:t>요청시</a:t>
            </a:r>
            <a:r>
              <a:rPr lang="ko-KR" altLang="en-US" sz="1100" dirty="0">
                <a:latin typeface="+mn-ea"/>
              </a:rPr>
              <a:t> 매번</a:t>
            </a:r>
            <a:endParaRPr lang="en-US" altLang="ko-KR" sz="1100" dirty="0">
              <a:latin typeface="+mn-ea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216161" y="5136752"/>
            <a:ext cx="310368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마지막 한번</a:t>
            </a:r>
            <a:endParaRPr lang="en-US" altLang="ko-KR" sz="1100" dirty="0">
              <a:latin typeface="+mn-ea"/>
            </a:endParaRPr>
          </a:p>
          <a:p>
            <a:r>
              <a:rPr lang="en-US" altLang="ko-KR" sz="1100" dirty="0">
                <a:latin typeface="+mn-ea"/>
              </a:rPr>
              <a:t>(</a:t>
            </a:r>
            <a:r>
              <a:rPr lang="ko-KR" altLang="en-US" sz="1100" dirty="0">
                <a:latin typeface="+mn-ea"/>
              </a:rPr>
              <a:t>자원 해제 </a:t>
            </a:r>
            <a:r>
              <a:rPr lang="en-US" altLang="ko-KR" sz="1100" dirty="0">
                <a:latin typeface="+mn-ea"/>
              </a:rPr>
              <a:t>: servlet </a:t>
            </a:r>
            <a:r>
              <a:rPr lang="ko-KR" altLang="en-US" sz="1100" dirty="0">
                <a:latin typeface="+mn-ea"/>
              </a:rPr>
              <a:t>수정</a:t>
            </a:r>
            <a:r>
              <a:rPr lang="en-US" altLang="ko-KR" sz="1100" dirty="0">
                <a:latin typeface="+mn-ea"/>
              </a:rPr>
              <a:t>, </a:t>
            </a:r>
            <a:r>
              <a:rPr lang="ko-KR" altLang="en-US" sz="1100" dirty="0">
                <a:latin typeface="+mn-ea"/>
              </a:rPr>
              <a:t>서버 </a:t>
            </a:r>
            <a:r>
              <a:rPr lang="ko-KR" altLang="en-US" sz="1100" dirty="0" err="1">
                <a:latin typeface="+mn-ea"/>
              </a:rPr>
              <a:t>재가동</a:t>
            </a:r>
            <a:r>
              <a:rPr lang="ko-KR" altLang="en-US" sz="1100" dirty="0">
                <a:latin typeface="+mn-ea"/>
              </a:rPr>
              <a:t> 등등</a:t>
            </a:r>
            <a:r>
              <a:rPr lang="en-US" altLang="ko-KR" sz="1100" dirty="0">
                <a:latin typeface="+mn-ea"/>
              </a:rPr>
              <a:t>..)</a:t>
            </a:r>
          </a:p>
        </p:txBody>
      </p:sp>
    </p:spTree>
    <p:extLst>
      <p:ext uri="{BB962C8B-B14F-4D97-AF65-F5344CB8AC3E}">
        <p14:creationId xmlns:p14="http://schemas.microsoft.com/office/powerpoint/2010/main" val="371460961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</a:rPr>
              <a:t>Servlet </a:t>
            </a:r>
            <a:r>
              <a:rPr lang="ko-KR" altLang="en-US" sz="1600" b="1" dirty="0">
                <a:latin typeface="+mn-ea"/>
              </a:rPr>
              <a:t>선처리</a:t>
            </a:r>
            <a:r>
              <a:rPr lang="en-US" altLang="ko-KR" sz="1600" b="1" dirty="0">
                <a:latin typeface="+mn-ea"/>
              </a:rPr>
              <a:t>, </a:t>
            </a:r>
            <a:r>
              <a:rPr lang="ko-KR" altLang="en-US" sz="1600" b="1" dirty="0">
                <a:latin typeface="+mn-ea"/>
              </a:rPr>
              <a:t>후처리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7008" y="1116906"/>
            <a:ext cx="1067679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Servlet</a:t>
            </a:r>
            <a:r>
              <a:rPr lang="ko-KR" altLang="en-US" sz="1100" dirty="0">
                <a:latin typeface="+mn-ea"/>
              </a:rPr>
              <a:t>의 라이프 </a:t>
            </a:r>
            <a:r>
              <a:rPr lang="ko-KR" altLang="en-US" sz="1100" dirty="0" err="1">
                <a:latin typeface="+mn-ea"/>
              </a:rPr>
              <a:t>사이클중</a:t>
            </a:r>
            <a:r>
              <a:rPr lang="ko-KR" altLang="en-US" sz="1100" dirty="0">
                <a:latin typeface="+mn-ea"/>
              </a:rPr>
              <a:t> </a:t>
            </a:r>
            <a:r>
              <a:rPr lang="en-US" altLang="ko-KR" sz="1100" dirty="0" err="1">
                <a:latin typeface="+mn-ea"/>
              </a:rPr>
              <a:t>init</a:t>
            </a:r>
            <a:r>
              <a:rPr lang="en-US" altLang="ko-KR" sz="1100" dirty="0">
                <a:latin typeface="+mn-ea"/>
              </a:rPr>
              <a:t>()</a:t>
            </a:r>
            <a:r>
              <a:rPr lang="ko-KR" altLang="en-US" sz="1100" dirty="0">
                <a:latin typeface="+mn-ea"/>
              </a:rPr>
              <a:t>과 </a:t>
            </a:r>
            <a:r>
              <a:rPr lang="en-US" altLang="ko-KR" sz="1100" dirty="0">
                <a:latin typeface="+mn-ea"/>
              </a:rPr>
              <a:t>destroy()</a:t>
            </a:r>
            <a:r>
              <a:rPr lang="ko-KR" altLang="en-US" sz="1100" dirty="0" err="1">
                <a:latin typeface="+mn-ea"/>
              </a:rPr>
              <a:t>메소드와</a:t>
            </a:r>
            <a:r>
              <a:rPr lang="ko-KR" altLang="en-US" sz="1100" dirty="0">
                <a:latin typeface="+mn-ea"/>
              </a:rPr>
              <a:t> 관련하여 선처리</a:t>
            </a:r>
            <a:r>
              <a:rPr lang="en-US" altLang="ko-KR" sz="1100" dirty="0">
                <a:latin typeface="+mn-ea"/>
              </a:rPr>
              <a:t>(</a:t>
            </a:r>
            <a:r>
              <a:rPr lang="en-US" altLang="ko-KR" sz="1100" dirty="0" err="1">
                <a:latin typeface="+mn-ea"/>
              </a:rPr>
              <a:t>init</a:t>
            </a:r>
            <a:r>
              <a:rPr lang="en-US" altLang="ko-KR" sz="1100" dirty="0">
                <a:latin typeface="+mn-ea"/>
              </a:rPr>
              <a:t>()</a:t>
            </a:r>
            <a:r>
              <a:rPr lang="ko-KR" altLang="en-US" sz="1100" dirty="0">
                <a:latin typeface="+mn-ea"/>
              </a:rPr>
              <a:t>전</a:t>
            </a:r>
            <a:r>
              <a:rPr lang="en-US" altLang="ko-KR" sz="1100" dirty="0">
                <a:latin typeface="+mn-ea"/>
              </a:rPr>
              <a:t>)</a:t>
            </a:r>
            <a:r>
              <a:rPr lang="ko-KR" altLang="en-US" sz="1100" dirty="0">
                <a:latin typeface="+mn-ea"/>
              </a:rPr>
              <a:t>와 후처리</a:t>
            </a:r>
            <a:r>
              <a:rPr lang="en-US" altLang="ko-KR" sz="1100" dirty="0">
                <a:latin typeface="+mn-ea"/>
              </a:rPr>
              <a:t>(destroy()</a:t>
            </a:r>
            <a:r>
              <a:rPr lang="ko-KR" altLang="en-US" sz="1100" dirty="0">
                <a:latin typeface="+mn-ea"/>
              </a:rPr>
              <a:t>후</a:t>
            </a:r>
            <a:r>
              <a:rPr lang="en-US" altLang="ko-KR" sz="1100" dirty="0">
                <a:latin typeface="+mn-ea"/>
              </a:rPr>
              <a:t>)</a:t>
            </a:r>
            <a:r>
              <a:rPr lang="ko-KR" altLang="en-US" sz="1100" dirty="0">
                <a:latin typeface="+mn-ea"/>
              </a:rPr>
              <a:t> 작업이 가능 합니다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>
                <a:latin typeface="+mn-ea"/>
              </a:rPr>
              <a:t>(jsp_6_2_ex1_lifecycleex)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1422889" y="2297096"/>
            <a:ext cx="2744664" cy="5164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+mn-ea"/>
              </a:rPr>
              <a:t>Servlet </a:t>
            </a:r>
            <a:r>
              <a:rPr lang="ko-KR" altLang="en-US" dirty="0">
                <a:latin typeface="+mn-ea"/>
              </a:rPr>
              <a:t>객체생성</a:t>
            </a:r>
            <a:endParaRPr lang="ko-KR" altLang="en-US" dirty="0"/>
          </a:p>
        </p:txBody>
      </p:sp>
      <p:sp>
        <p:nvSpPr>
          <p:cNvPr id="18" name="직사각형 17"/>
          <p:cNvSpPr/>
          <p:nvPr/>
        </p:nvSpPr>
        <p:spPr>
          <a:xfrm>
            <a:off x="1422889" y="3201176"/>
            <a:ext cx="2744664" cy="5164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latin typeface="+mn-ea"/>
              </a:rPr>
              <a:t>Init</a:t>
            </a:r>
            <a:r>
              <a:rPr lang="en-US" altLang="ko-KR" dirty="0">
                <a:latin typeface="+mn-ea"/>
              </a:rPr>
              <a:t>() </a:t>
            </a:r>
            <a:r>
              <a:rPr lang="ko-KR" altLang="en-US" dirty="0">
                <a:latin typeface="+mn-ea"/>
              </a:rPr>
              <a:t>호출</a:t>
            </a:r>
            <a:endParaRPr lang="ko-KR" altLang="en-US" dirty="0"/>
          </a:p>
        </p:txBody>
      </p:sp>
      <p:sp>
        <p:nvSpPr>
          <p:cNvPr id="21" name="직사각형 20"/>
          <p:cNvSpPr/>
          <p:nvPr/>
        </p:nvSpPr>
        <p:spPr>
          <a:xfrm>
            <a:off x="788010" y="4105256"/>
            <a:ext cx="4014421" cy="5164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service(), </a:t>
            </a:r>
            <a:r>
              <a:rPr lang="en-US" altLang="ko-KR" dirty="0" err="1"/>
              <a:t>doGet</a:t>
            </a:r>
            <a:r>
              <a:rPr lang="en-US" altLang="ko-KR" dirty="0"/>
              <a:t>(), </a:t>
            </a:r>
            <a:r>
              <a:rPr lang="en-US" altLang="ko-KR" dirty="0" err="1"/>
              <a:t>doPost</a:t>
            </a:r>
            <a:r>
              <a:rPr lang="en-US" altLang="ko-KR" dirty="0"/>
              <a:t>() </a:t>
            </a:r>
            <a:r>
              <a:rPr lang="ko-KR" altLang="en-US" dirty="0"/>
              <a:t>호출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1422889" y="5009336"/>
            <a:ext cx="2744664" cy="5164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+mn-ea"/>
              </a:rPr>
              <a:t>destroy() </a:t>
            </a:r>
            <a:r>
              <a:rPr lang="ko-KR" altLang="en-US" dirty="0">
                <a:latin typeface="+mn-ea"/>
              </a:rPr>
              <a:t>호출</a:t>
            </a:r>
            <a:endParaRPr lang="ko-KR" altLang="en-US" dirty="0"/>
          </a:p>
        </p:txBody>
      </p:sp>
      <p:cxnSp>
        <p:nvCxnSpPr>
          <p:cNvPr id="6" name="직선 화살표 연결선 5"/>
          <p:cNvCxnSpPr>
            <a:endCxn id="18" idx="0"/>
          </p:cNvCxnSpPr>
          <p:nvPr/>
        </p:nvCxnSpPr>
        <p:spPr>
          <a:xfrm flipH="1">
            <a:off x="2795221" y="2813539"/>
            <a:ext cx="9525" cy="3876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/>
          <p:nvPr/>
        </p:nvCxnSpPr>
        <p:spPr>
          <a:xfrm flipH="1">
            <a:off x="2804746" y="3717619"/>
            <a:ext cx="9525" cy="3876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/>
          <p:nvPr/>
        </p:nvCxnSpPr>
        <p:spPr>
          <a:xfrm flipH="1">
            <a:off x="2799983" y="4621699"/>
            <a:ext cx="9525" cy="3876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5865936" y="2737990"/>
            <a:ext cx="2744664" cy="516443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+mn-ea"/>
              </a:rPr>
              <a:t>선처리 </a:t>
            </a:r>
            <a:r>
              <a:rPr lang="en-US" altLang="ko-KR" dirty="0">
                <a:latin typeface="+mn-ea"/>
              </a:rPr>
              <a:t>: @</a:t>
            </a:r>
            <a:r>
              <a:rPr lang="en-US" altLang="ko-KR" dirty="0" err="1">
                <a:latin typeface="+mn-ea"/>
              </a:rPr>
              <a:t>PostConstruct</a:t>
            </a:r>
            <a:endParaRPr lang="ko-KR" altLang="en-US" dirty="0"/>
          </a:p>
        </p:txBody>
      </p:sp>
      <p:sp>
        <p:nvSpPr>
          <p:cNvPr id="19" name="직사각형 18"/>
          <p:cNvSpPr/>
          <p:nvPr/>
        </p:nvSpPr>
        <p:spPr>
          <a:xfrm>
            <a:off x="5865936" y="5407792"/>
            <a:ext cx="2744664" cy="516443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후처리 </a:t>
            </a:r>
            <a:r>
              <a:rPr lang="en-US" altLang="ko-KR" dirty="0"/>
              <a:t>: @</a:t>
            </a:r>
            <a:r>
              <a:rPr lang="en-US" altLang="ko-KR" dirty="0" err="1"/>
              <a:t>PreDestroy</a:t>
            </a:r>
            <a:endParaRPr lang="ko-KR" altLang="en-US" dirty="0"/>
          </a:p>
        </p:txBody>
      </p:sp>
      <p:cxnSp>
        <p:nvCxnSpPr>
          <p:cNvPr id="7" name="직선 화살표 연결선 6"/>
          <p:cNvCxnSpPr/>
          <p:nvPr/>
        </p:nvCxnSpPr>
        <p:spPr>
          <a:xfrm>
            <a:off x="2804746" y="2998839"/>
            <a:ext cx="30611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/>
          <p:nvPr/>
        </p:nvCxnSpPr>
        <p:spPr>
          <a:xfrm>
            <a:off x="2814271" y="5666013"/>
            <a:ext cx="30611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 flipV="1">
            <a:off x="2824103" y="5525779"/>
            <a:ext cx="0" cy="1402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FDB4EA45-F3B9-4F5A-A174-077AE0565A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1431" y="3439733"/>
            <a:ext cx="6953020" cy="156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4748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</a:rPr>
              <a:t>HTML form</a:t>
            </a:r>
            <a:r>
              <a:rPr lang="ko-KR" altLang="en-US" sz="1600" b="1" dirty="0">
                <a:latin typeface="+mn-ea"/>
              </a:rPr>
              <a:t>태그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7008" y="1116906"/>
            <a:ext cx="1067679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Html</a:t>
            </a:r>
            <a:r>
              <a:rPr lang="ko-KR" altLang="en-US" sz="1100" dirty="0">
                <a:latin typeface="+mn-ea"/>
              </a:rPr>
              <a:t>의 </a:t>
            </a:r>
            <a:r>
              <a:rPr lang="en-US" altLang="ko-KR" sz="1100" dirty="0">
                <a:latin typeface="+mn-ea"/>
              </a:rPr>
              <a:t>form</a:t>
            </a:r>
            <a:r>
              <a:rPr lang="ko-KR" altLang="en-US" sz="1100" dirty="0">
                <a:latin typeface="+mn-ea"/>
              </a:rPr>
              <a:t>태그는 </a:t>
            </a:r>
            <a:r>
              <a:rPr lang="ko-KR" altLang="en-US" sz="1100" dirty="0" err="1">
                <a:latin typeface="+mn-ea"/>
              </a:rPr>
              <a:t>서버쪽으로</a:t>
            </a:r>
            <a:r>
              <a:rPr lang="ko-KR" altLang="en-US" sz="1100" dirty="0">
                <a:latin typeface="+mn-ea"/>
              </a:rPr>
              <a:t> 정보를 전달할 때 사용하는 태그 입니다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>
                <a:latin typeface="+mn-ea"/>
              </a:rPr>
              <a:t>Html</a:t>
            </a:r>
            <a:r>
              <a:rPr lang="ko-KR" altLang="en-US" sz="1100" dirty="0">
                <a:latin typeface="+mn-ea"/>
              </a:rPr>
              <a:t>의 모든 태그를 학습할 필요는 없습니다</a:t>
            </a:r>
            <a:r>
              <a:rPr lang="en-US" altLang="ko-KR" sz="1100" dirty="0">
                <a:latin typeface="+mn-ea"/>
              </a:rPr>
              <a:t>. </a:t>
            </a:r>
            <a:r>
              <a:rPr lang="ko-KR" altLang="en-US" sz="1100" dirty="0">
                <a:latin typeface="+mn-ea"/>
              </a:rPr>
              <a:t>하지만 </a:t>
            </a:r>
            <a:r>
              <a:rPr lang="ko-KR" altLang="en-US" sz="1100" dirty="0" err="1">
                <a:latin typeface="+mn-ea"/>
              </a:rPr>
              <a:t>웹프로그래머로서</a:t>
            </a:r>
            <a:r>
              <a:rPr lang="ko-KR" altLang="en-US" sz="1100" dirty="0">
                <a:latin typeface="+mn-ea"/>
              </a:rPr>
              <a:t> </a:t>
            </a:r>
            <a:r>
              <a:rPr lang="en-US" altLang="ko-KR" sz="1100" dirty="0">
                <a:latin typeface="+mn-ea"/>
              </a:rPr>
              <a:t>Html</a:t>
            </a:r>
            <a:r>
              <a:rPr lang="ko-KR" altLang="en-US" sz="1100" dirty="0">
                <a:latin typeface="+mn-ea"/>
              </a:rPr>
              <a:t>언어를 어느 정도는 할 수 있어야 합니다</a:t>
            </a:r>
            <a:r>
              <a:rPr lang="en-US" altLang="ko-KR" sz="1100" dirty="0">
                <a:latin typeface="+mn-ea"/>
              </a:rPr>
              <a:t>. </a:t>
            </a:r>
            <a:r>
              <a:rPr lang="ko-KR" altLang="en-US" sz="1100" dirty="0">
                <a:latin typeface="+mn-ea"/>
              </a:rPr>
              <a:t>틈틈이 공부해야 겠죠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>
                <a:latin typeface="+mn-ea"/>
              </a:rPr>
              <a:t>(jsp_7_1_ex1_formex)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77008" y="1974662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input</a:t>
            </a:r>
          </a:p>
        </p:txBody>
      </p:sp>
      <p:cxnSp>
        <p:nvCxnSpPr>
          <p:cNvPr id="26" name="직선 연결선 25"/>
          <p:cNvCxnSpPr/>
          <p:nvPr/>
        </p:nvCxnSpPr>
        <p:spPr>
          <a:xfrm>
            <a:off x="745832" y="2228143"/>
            <a:ext cx="9932000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677008" y="2274309"/>
            <a:ext cx="1067679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태그의 종류를 지정 합니다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endParaRPr lang="en-US" altLang="ko-KR" sz="1100" dirty="0">
              <a:latin typeface="+mn-ea"/>
            </a:endParaRPr>
          </a:p>
          <a:p>
            <a:r>
              <a:rPr lang="ko-KR" altLang="en-US" sz="1100" dirty="0">
                <a:latin typeface="+mn-ea"/>
              </a:rPr>
              <a:t>속성</a:t>
            </a:r>
            <a:r>
              <a:rPr lang="en-US" altLang="ko-KR" sz="1100" dirty="0">
                <a:latin typeface="+mn-ea"/>
              </a:rPr>
              <a:t>(type, name, value)</a:t>
            </a:r>
          </a:p>
          <a:p>
            <a:r>
              <a:rPr lang="en-US" altLang="ko-KR" sz="1100" dirty="0">
                <a:latin typeface="+mn-ea"/>
              </a:rPr>
              <a:t>  - type : </a:t>
            </a:r>
            <a:r>
              <a:rPr lang="ko-KR" altLang="en-US" sz="1100" dirty="0">
                <a:latin typeface="+mn-ea"/>
              </a:rPr>
              <a:t>태그 종류 지정</a:t>
            </a:r>
            <a:r>
              <a:rPr lang="en-US" altLang="ko-KR" sz="1100" dirty="0">
                <a:latin typeface="+mn-ea"/>
              </a:rPr>
              <a:t>(ex. text, password, submit, checkbox, radio, reset)</a:t>
            </a:r>
          </a:p>
          <a:p>
            <a:r>
              <a:rPr lang="en-US" altLang="ko-KR" sz="1100" dirty="0">
                <a:latin typeface="+mn-ea"/>
              </a:rPr>
              <a:t>  - name : input</a:t>
            </a:r>
            <a:r>
              <a:rPr lang="ko-KR" altLang="en-US" sz="1100" dirty="0">
                <a:latin typeface="+mn-ea"/>
              </a:rPr>
              <a:t>태그 이름</a:t>
            </a:r>
            <a:endParaRPr lang="en-US" altLang="ko-KR" sz="1100" dirty="0">
              <a:latin typeface="+mn-ea"/>
            </a:endParaRPr>
          </a:p>
          <a:p>
            <a:r>
              <a:rPr lang="en-US" altLang="ko-KR" sz="1100" dirty="0">
                <a:latin typeface="+mn-ea"/>
              </a:rPr>
              <a:t>  - value : name</a:t>
            </a:r>
            <a:r>
              <a:rPr lang="ko-KR" altLang="en-US" sz="1100" dirty="0">
                <a:latin typeface="+mn-ea"/>
              </a:rPr>
              <a:t>에 해당하는 값</a:t>
            </a:r>
            <a:r>
              <a:rPr lang="en-US" altLang="ko-KR" sz="1100" dirty="0">
                <a:latin typeface="+mn-ea"/>
              </a:rPr>
              <a:t>(ex. name = value)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745832" y="3739555"/>
            <a:ext cx="680534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type = text</a:t>
            </a:r>
          </a:p>
        </p:txBody>
      </p:sp>
      <p:cxnSp>
        <p:nvCxnSpPr>
          <p:cNvPr id="29" name="직선 연결선 28"/>
          <p:cNvCxnSpPr/>
          <p:nvPr/>
        </p:nvCxnSpPr>
        <p:spPr>
          <a:xfrm>
            <a:off x="814656" y="3993036"/>
            <a:ext cx="6736518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814656" y="4039202"/>
            <a:ext cx="673651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일반적인 데이터를 입력하기 위해 사용합니다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600" dirty="0">
                <a:latin typeface="+mn-ea"/>
              </a:rPr>
              <a:t>&lt;input type="text" name="name" size="10"&gt;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745832" y="4934175"/>
            <a:ext cx="680534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type = password</a:t>
            </a:r>
          </a:p>
        </p:txBody>
      </p:sp>
      <p:cxnSp>
        <p:nvCxnSpPr>
          <p:cNvPr id="33" name="직선 연결선 32"/>
          <p:cNvCxnSpPr/>
          <p:nvPr/>
        </p:nvCxnSpPr>
        <p:spPr>
          <a:xfrm>
            <a:off x="814656" y="5187656"/>
            <a:ext cx="6736518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814656" y="5233822"/>
            <a:ext cx="673651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로그인</a:t>
            </a:r>
            <a:r>
              <a:rPr lang="en-US" altLang="ko-KR" sz="1100" dirty="0">
                <a:latin typeface="+mn-ea"/>
              </a:rPr>
              <a:t>, </a:t>
            </a:r>
            <a:r>
              <a:rPr lang="ko-KR" altLang="en-US" sz="1100" dirty="0">
                <a:latin typeface="+mn-ea"/>
              </a:rPr>
              <a:t>회원가입 페이지 등에서 비밀번호 입력하기 위해 사용합니다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600" dirty="0">
                <a:latin typeface="+mn-ea"/>
              </a:rPr>
              <a:t>&lt;input type="password" name="name" size="10"&gt;</a:t>
            </a:r>
          </a:p>
        </p:txBody>
      </p:sp>
    </p:spTree>
    <p:extLst>
      <p:ext uri="{BB962C8B-B14F-4D97-AF65-F5344CB8AC3E}">
        <p14:creationId xmlns:p14="http://schemas.microsoft.com/office/powerpoint/2010/main" val="384107478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</a:rPr>
              <a:t>HTML form</a:t>
            </a:r>
            <a:r>
              <a:rPr lang="ko-KR" altLang="en-US" sz="1600" b="1" dirty="0">
                <a:latin typeface="+mn-ea"/>
              </a:rPr>
              <a:t>태그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745832" y="1330649"/>
            <a:ext cx="680534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type = submit</a:t>
            </a:r>
          </a:p>
        </p:txBody>
      </p:sp>
      <p:cxnSp>
        <p:nvCxnSpPr>
          <p:cNvPr id="29" name="직선 연결선 28"/>
          <p:cNvCxnSpPr/>
          <p:nvPr/>
        </p:nvCxnSpPr>
        <p:spPr>
          <a:xfrm>
            <a:off x="814656" y="1584130"/>
            <a:ext cx="6736518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814656" y="1630296"/>
            <a:ext cx="673651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form</a:t>
            </a:r>
            <a:r>
              <a:rPr lang="ko-KR" altLang="en-US" sz="1100" dirty="0">
                <a:latin typeface="+mn-ea"/>
              </a:rPr>
              <a:t>내의 데이터를 전송할 때 사용합니다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600" dirty="0">
                <a:latin typeface="+mn-ea"/>
              </a:rPr>
              <a:t>&lt;input type="submit" value="</a:t>
            </a:r>
            <a:r>
              <a:rPr lang="ko-KR" altLang="en-US" sz="1600" dirty="0">
                <a:latin typeface="+mn-ea"/>
              </a:rPr>
              <a:t>전송</a:t>
            </a:r>
            <a:r>
              <a:rPr lang="en-US" altLang="ko-KR" sz="1600" dirty="0">
                <a:latin typeface="+mn-ea"/>
              </a:rPr>
              <a:t>"&gt;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745832" y="2525269"/>
            <a:ext cx="680534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type = reset</a:t>
            </a:r>
          </a:p>
        </p:txBody>
      </p:sp>
      <p:cxnSp>
        <p:nvCxnSpPr>
          <p:cNvPr id="33" name="직선 연결선 32"/>
          <p:cNvCxnSpPr/>
          <p:nvPr/>
        </p:nvCxnSpPr>
        <p:spPr>
          <a:xfrm>
            <a:off x="814656" y="2778750"/>
            <a:ext cx="6736518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814656" y="2824916"/>
            <a:ext cx="673651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Form</a:t>
            </a:r>
            <a:r>
              <a:rPr lang="ko-KR" altLang="en-US" sz="1100" dirty="0">
                <a:latin typeface="+mn-ea"/>
              </a:rPr>
              <a:t>내의 데이터를 초기화 할 때 사용합니다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600" dirty="0">
                <a:latin typeface="+mn-ea"/>
              </a:rPr>
              <a:t>&lt;input type="reset" value="</a:t>
            </a:r>
            <a:r>
              <a:rPr lang="ko-KR" altLang="en-US" sz="1600" dirty="0">
                <a:latin typeface="+mn-ea"/>
              </a:rPr>
              <a:t>초기화</a:t>
            </a:r>
            <a:r>
              <a:rPr lang="en-US" altLang="ko-KR" sz="1600" dirty="0">
                <a:latin typeface="+mn-ea"/>
              </a:rPr>
              <a:t>"&gt;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45832" y="3719889"/>
            <a:ext cx="680534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type = checkbox</a:t>
            </a:r>
          </a:p>
        </p:txBody>
      </p:sp>
      <p:cxnSp>
        <p:nvCxnSpPr>
          <p:cNvPr id="17" name="직선 연결선 16"/>
          <p:cNvCxnSpPr/>
          <p:nvPr/>
        </p:nvCxnSpPr>
        <p:spPr>
          <a:xfrm>
            <a:off x="814656" y="3973370"/>
            <a:ext cx="6736518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814656" y="4019536"/>
            <a:ext cx="6736518" cy="1492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>
                <a:latin typeface="+mn-ea"/>
              </a:rPr>
              <a:t>데이터값을</a:t>
            </a:r>
            <a:r>
              <a:rPr lang="ko-KR" altLang="en-US" sz="1100" dirty="0">
                <a:latin typeface="+mn-ea"/>
              </a:rPr>
              <a:t> 여러 개 전송해야 할 때 사용합니다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600" dirty="0">
                <a:latin typeface="+mn-ea"/>
              </a:rPr>
              <a:t>&lt;input type="checkbox" name="hobby" value="read"&gt;</a:t>
            </a:r>
            <a:r>
              <a:rPr lang="ko-KR" altLang="en-US" sz="1600" dirty="0">
                <a:latin typeface="+mn-ea"/>
              </a:rPr>
              <a:t>독서</a:t>
            </a:r>
          </a:p>
          <a:p>
            <a:r>
              <a:rPr lang="en-US" altLang="ko-KR" sz="1600" dirty="0">
                <a:latin typeface="+mn-ea"/>
              </a:rPr>
              <a:t>&lt;input type="checkbox" name="hobby" value="cook"&gt;</a:t>
            </a:r>
            <a:r>
              <a:rPr lang="ko-KR" altLang="en-US" sz="1600" dirty="0">
                <a:latin typeface="+mn-ea"/>
              </a:rPr>
              <a:t>요리</a:t>
            </a:r>
          </a:p>
          <a:p>
            <a:r>
              <a:rPr lang="en-US" altLang="ko-KR" sz="1600" dirty="0">
                <a:latin typeface="+mn-ea"/>
              </a:rPr>
              <a:t>&lt;input type="checkbox" name="hobby" value="run"&gt;</a:t>
            </a:r>
            <a:r>
              <a:rPr lang="ko-KR" altLang="en-US" sz="1600" dirty="0">
                <a:latin typeface="+mn-ea"/>
              </a:rPr>
              <a:t>조깅</a:t>
            </a:r>
          </a:p>
          <a:p>
            <a:r>
              <a:rPr lang="en-US" altLang="ko-KR" sz="1600" dirty="0">
                <a:latin typeface="+mn-ea"/>
              </a:rPr>
              <a:t>&lt;input type="checkbox" name="hobby" value="swim"&gt;</a:t>
            </a:r>
            <a:r>
              <a:rPr lang="ko-KR" altLang="en-US" sz="1600" dirty="0">
                <a:latin typeface="+mn-ea"/>
              </a:rPr>
              <a:t>수영</a:t>
            </a:r>
          </a:p>
          <a:p>
            <a:r>
              <a:rPr lang="en-US" altLang="ko-KR" sz="1600" dirty="0">
                <a:latin typeface="+mn-ea"/>
              </a:rPr>
              <a:t>&lt;input type="checkbox" name="hobby" value="sleep"&gt;</a:t>
            </a:r>
            <a:r>
              <a:rPr lang="ko-KR" altLang="en-US" sz="1600" dirty="0">
                <a:latin typeface="+mn-ea"/>
              </a:rPr>
              <a:t>취침</a:t>
            </a:r>
            <a:endParaRPr lang="en-US" altLang="ko-KR" sz="16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0487086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</a:rPr>
              <a:t>HTML form</a:t>
            </a:r>
            <a:r>
              <a:rPr lang="ko-KR" altLang="en-US" sz="1600" b="1" dirty="0">
                <a:latin typeface="+mn-ea"/>
              </a:rPr>
              <a:t>태그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745832" y="1330649"/>
            <a:ext cx="680534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type = radio</a:t>
            </a:r>
          </a:p>
        </p:txBody>
      </p:sp>
      <p:cxnSp>
        <p:nvCxnSpPr>
          <p:cNvPr id="29" name="직선 연결선 28"/>
          <p:cNvCxnSpPr/>
          <p:nvPr/>
        </p:nvCxnSpPr>
        <p:spPr>
          <a:xfrm>
            <a:off x="814656" y="1584130"/>
            <a:ext cx="6736518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814655" y="1630296"/>
            <a:ext cx="7669921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checkbox</a:t>
            </a:r>
            <a:r>
              <a:rPr lang="ko-KR" altLang="en-US" sz="1100" dirty="0"/>
              <a:t>와 달리 여러 개의 데이터 값 중 한 개의 값만을 전송할 때 사용합니다</a:t>
            </a:r>
            <a:r>
              <a:rPr lang="en-US" altLang="ko-KR" sz="1100" dirty="0"/>
              <a:t>.</a:t>
            </a:r>
          </a:p>
          <a:p>
            <a:r>
              <a:rPr lang="en-US" altLang="ko-KR" sz="1600" dirty="0"/>
              <a:t>&lt;input type="radio" name="major" value="</a:t>
            </a:r>
            <a:r>
              <a:rPr lang="en-US" altLang="ko-KR" sz="1600" dirty="0" err="1"/>
              <a:t>kor</a:t>
            </a:r>
            <a:r>
              <a:rPr lang="en-US" altLang="ko-KR" sz="1600" dirty="0"/>
              <a:t>"&gt;</a:t>
            </a:r>
            <a:r>
              <a:rPr lang="ko-KR" altLang="en-US" sz="1600" dirty="0"/>
              <a:t>국어</a:t>
            </a:r>
          </a:p>
          <a:p>
            <a:r>
              <a:rPr lang="en-US" altLang="ko-KR" sz="1600" dirty="0"/>
              <a:t>&lt;input type="radio" name="major" value="</a:t>
            </a:r>
            <a:r>
              <a:rPr lang="en-US" altLang="ko-KR" sz="1600" dirty="0" err="1"/>
              <a:t>eng</a:t>
            </a:r>
            <a:r>
              <a:rPr lang="en-US" altLang="ko-KR" sz="1600" dirty="0"/>
              <a:t>" checked="checked"&gt;</a:t>
            </a:r>
            <a:r>
              <a:rPr lang="ko-KR" altLang="en-US" sz="1600" dirty="0"/>
              <a:t>영어</a:t>
            </a:r>
          </a:p>
          <a:p>
            <a:r>
              <a:rPr lang="en-US" altLang="ko-KR" sz="1600" dirty="0"/>
              <a:t>&lt;input type="radio" name="major" value="mat" &gt;</a:t>
            </a:r>
            <a:r>
              <a:rPr lang="ko-KR" altLang="en-US" sz="1600" dirty="0"/>
              <a:t>수학</a:t>
            </a:r>
          </a:p>
          <a:p>
            <a:r>
              <a:rPr lang="en-US" altLang="ko-KR" sz="1600" dirty="0"/>
              <a:t>&lt;input type="radio" name="major" value="des" &gt;</a:t>
            </a:r>
            <a:r>
              <a:rPr lang="ko-KR" altLang="en-US" sz="1600" dirty="0"/>
              <a:t>디자인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77008" y="3513315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select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745832" y="3766796"/>
            <a:ext cx="9932000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677008" y="3812962"/>
            <a:ext cx="10676792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리스트형태의 데이터를 사용합니다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600" dirty="0"/>
              <a:t>&lt;select name="protocol"&gt;</a:t>
            </a:r>
          </a:p>
          <a:p>
            <a:pPr lvl="1"/>
            <a:r>
              <a:rPr lang="en-US" altLang="ko-KR" sz="1600" dirty="0"/>
              <a:t>&lt;option value="http"&gt;http&lt;/option&gt;</a:t>
            </a:r>
          </a:p>
          <a:p>
            <a:pPr lvl="1"/>
            <a:r>
              <a:rPr lang="en-US" altLang="ko-KR" sz="1600" dirty="0"/>
              <a:t>&lt;option value="ftp" selected="selected"&gt;ftp&lt;/option&gt;</a:t>
            </a:r>
          </a:p>
          <a:p>
            <a:r>
              <a:rPr lang="en-US" altLang="ko-KR" sz="1600" dirty="0"/>
              <a:t>      &lt;option value="</a:t>
            </a:r>
            <a:r>
              <a:rPr lang="en-US" altLang="ko-KR" sz="1600" dirty="0" err="1"/>
              <a:t>smtp</a:t>
            </a:r>
            <a:r>
              <a:rPr lang="en-US" altLang="ko-KR" sz="1600" dirty="0"/>
              <a:t>"&gt;</a:t>
            </a:r>
            <a:r>
              <a:rPr lang="en-US" altLang="ko-KR" sz="1600" dirty="0" err="1"/>
              <a:t>smtp</a:t>
            </a:r>
            <a:r>
              <a:rPr lang="en-US" altLang="ko-KR" sz="1600" dirty="0"/>
              <a:t>&lt;/option&gt;</a:t>
            </a:r>
          </a:p>
          <a:p>
            <a:r>
              <a:rPr lang="en-US" altLang="ko-KR" sz="1600" dirty="0"/>
              <a:t>      &lt;option value="pop"&gt;pop&lt;/option&gt;</a:t>
            </a:r>
          </a:p>
          <a:p>
            <a:r>
              <a:rPr lang="en-US" altLang="ko-KR" sz="1600" dirty="0"/>
              <a:t>&lt;/select&gt;</a:t>
            </a:r>
            <a:endParaRPr lang="en-US" altLang="ko-KR" sz="11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5767079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</a:rPr>
              <a:t>HTML form</a:t>
            </a:r>
            <a:r>
              <a:rPr lang="ko-KR" altLang="en-US" sz="1600" b="1" dirty="0">
                <a:latin typeface="+mn-ea"/>
              </a:rPr>
              <a:t>태그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677008" y="1209730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form </a:t>
            </a:r>
            <a:r>
              <a:rPr lang="en-US" altLang="ko-KR" sz="1100" dirty="0" err="1">
                <a:latin typeface="+mn-ea"/>
              </a:rPr>
              <a:t>태그</a:t>
            </a:r>
            <a:r>
              <a:rPr lang="en-US" altLang="ko-KR" sz="1100" dirty="0">
                <a:latin typeface="+mn-ea"/>
              </a:rPr>
              <a:t> 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745832" y="1463211"/>
            <a:ext cx="9932000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677008" y="1509377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Input </a:t>
            </a:r>
            <a:r>
              <a:rPr lang="ko-KR" altLang="en-US" sz="1100" dirty="0"/>
              <a:t>태그들의 값을 서버로 전송하기 위한 정보를 담고 있습니다</a:t>
            </a:r>
            <a:r>
              <a:rPr lang="en-US" altLang="ko-KR" sz="1100" dirty="0"/>
              <a:t>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77008" y="2118977"/>
            <a:ext cx="106767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/>
              <a:t>&lt;form action="</a:t>
            </a:r>
            <a:r>
              <a:rPr lang="en-US" altLang="ko-KR" sz="3600" dirty="0" err="1"/>
              <a:t>FormEx</a:t>
            </a:r>
            <a:r>
              <a:rPr lang="en-US" altLang="ko-KR" sz="3600" dirty="0"/>
              <a:t>" method="post"&gt;</a:t>
            </a:r>
          </a:p>
        </p:txBody>
      </p:sp>
      <p:cxnSp>
        <p:nvCxnSpPr>
          <p:cNvPr id="12" name="직선 연결선 11"/>
          <p:cNvCxnSpPr/>
          <p:nvPr/>
        </p:nvCxnSpPr>
        <p:spPr>
          <a:xfrm>
            <a:off x="4884647" y="2695001"/>
            <a:ext cx="1639245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8791362" y="2720071"/>
            <a:ext cx="1240661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/>
          <p:nvPr/>
        </p:nvCxnSpPr>
        <p:spPr>
          <a:xfrm flipV="1">
            <a:off x="5650807" y="2720071"/>
            <a:ext cx="0" cy="5434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4140586" y="3288632"/>
            <a:ext cx="302044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요청하는 컴포넌트 이름</a:t>
            </a:r>
            <a:endParaRPr lang="en-US" altLang="ko-KR" sz="1100" dirty="0"/>
          </a:p>
          <a:p>
            <a:pPr algn="ctr"/>
            <a:r>
              <a:rPr lang="en-US" altLang="ko-KR" sz="1100" dirty="0"/>
              <a:t>(ex. </a:t>
            </a:r>
            <a:r>
              <a:rPr lang="en-US" altLang="ko-KR" sz="1100" dirty="0" err="1"/>
              <a:t>join.jsp</a:t>
            </a:r>
            <a:r>
              <a:rPr lang="en-US" altLang="ko-KR" sz="1100" dirty="0"/>
              <a:t>, info.html, </a:t>
            </a:r>
            <a:r>
              <a:rPr lang="en-US" altLang="ko-KR" sz="1100" dirty="0" err="1"/>
              <a:t>HWorld</a:t>
            </a:r>
            <a:r>
              <a:rPr lang="en-US" altLang="ko-KR" sz="1100" dirty="0"/>
              <a:t>) </a:t>
            </a:r>
          </a:p>
        </p:txBody>
      </p:sp>
      <p:cxnSp>
        <p:nvCxnSpPr>
          <p:cNvPr id="18" name="직선 화살표 연결선 17"/>
          <p:cNvCxnSpPr/>
          <p:nvPr/>
        </p:nvCxnSpPr>
        <p:spPr>
          <a:xfrm flipV="1">
            <a:off x="9425638" y="2728863"/>
            <a:ext cx="0" cy="5434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915417" y="3297424"/>
            <a:ext cx="302044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요청을 처리하는 방식</a:t>
            </a:r>
            <a:endParaRPr lang="en-US" altLang="ko-KR" sz="1100" dirty="0"/>
          </a:p>
          <a:p>
            <a:pPr algn="ctr"/>
            <a:r>
              <a:rPr lang="en-US" altLang="ko-KR" sz="1100" dirty="0"/>
              <a:t>(ex. get, post)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745832" y="4460004"/>
            <a:ext cx="9932000" cy="5164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latin typeface="+mn-ea"/>
              </a:rPr>
              <a:t>Get 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: </a:t>
            </a:r>
            <a:r>
              <a:rPr lang="en-US" altLang="ko-KR" dirty="0">
                <a:solidFill>
                  <a:schemeClr val="bg1"/>
                </a:solidFill>
                <a:latin typeface="+mn-ea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http://IP</a:t>
            </a:r>
            <a:r>
              <a:rPr lang="ko-KR" altLang="en-US" dirty="0">
                <a:solidFill>
                  <a:schemeClr val="bg1"/>
                </a:solidFill>
                <a:latin typeface="+mn-ea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주소</a:t>
            </a:r>
            <a:r>
              <a:rPr lang="en-US" altLang="ko-KR" dirty="0">
                <a:solidFill>
                  <a:schemeClr val="bg1"/>
                </a:solidFill>
                <a:latin typeface="+mn-ea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:port</a:t>
            </a:r>
            <a:r>
              <a:rPr lang="ko-KR" altLang="en-US" dirty="0">
                <a:solidFill>
                  <a:schemeClr val="bg1"/>
                </a:solidFill>
                <a:latin typeface="+mn-ea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번호</a:t>
            </a:r>
            <a:r>
              <a:rPr lang="en-US" altLang="ko-KR" dirty="0">
                <a:solidFill>
                  <a:schemeClr val="bg1"/>
                </a:solidFill>
                <a:latin typeface="+mn-ea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ko-KR" altLang="en-US" dirty="0" err="1">
                <a:latin typeface="+mn-ea"/>
              </a:rPr>
              <a:t>컨텍스트</a:t>
            </a:r>
            <a:r>
              <a:rPr lang="en-US" altLang="ko-KR" dirty="0">
                <a:latin typeface="+mn-ea"/>
              </a:rPr>
              <a:t>/path/</a:t>
            </a:r>
            <a:r>
              <a:rPr lang="en-US" altLang="ko-KR" dirty="0" err="1">
                <a:latin typeface="+mn-ea"/>
              </a:rPr>
              <a:t>MemberJoin?id</a:t>
            </a:r>
            <a:r>
              <a:rPr lang="en-US" altLang="ko-KR" dirty="0">
                <a:latin typeface="+mn-ea"/>
              </a:rPr>
              <a:t>=“</a:t>
            </a:r>
            <a:r>
              <a:rPr lang="en-US" altLang="ko-KR" dirty="0" err="1">
                <a:latin typeface="+mn-ea"/>
              </a:rPr>
              <a:t>abcdefg</a:t>
            </a:r>
            <a:r>
              <a:rPr lang="en-US" altLang="ko-KR" dirty="0">
                <a:latin typeface="+mn-ea"/>
              </a:rPr>
              <a:t>”&amp;name=“</a:t>
            </a:r>
            <a:r>
              <a:rPr lang="ko-KR" altLang="en-US" dirty="0">
                <a:latin typeface="+mn-ea"/>
              </a:rPr>
              <a:t>홍길동</a:t>
            </a:r>
            <a:r>
              <a:rPr lang="en-US" altLang="ko-KR" dirty="0">
                <a:latin typeface="+mn-ea"/>
              </a:rPr>
              <a:t>”</a:t>
            </a:r>
            <a:endParaRPr lang="ko-KR" altLang="en-US" dirty="0"/>
          </a:p>
        </p:txBody>
      </p:sp>
      <p:sp>
        <p:nvSpPr>
          <p:cNvPr id="20" name="직사각형 19"/>
          <p:cNvSpPr/>
          <p:nvPr/>
        </p:nvSpPr>
        <p:spPr>
          <a:xfrm>
            <a:off x="745832" y="5054254"/>
            <a:ext cx="9932000" cy="5164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latin typeface="+mn-ea"/>
              </a:rPr>
              <a:t>Post : </a:t>
            </a:r>
            <a:r>
              <a:rPr lang="en-US" altLang="ko-KR" dirty="0">
                <a:solidFill>
                  <a:schemeClr val="bg1"/>
                </a:solidFill>
                <a:latin typeface="+mn-ea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http://IP</a:t>
            </a:r>
            <a:r>
              <a:rPr lang="ko-KR" altLang="en-US" dirty="0">
                <a:solidFill>
                  <a:schemeClr val="bg1"/>
                </a:solidFill>
                <a:latin typeface="+mn-ea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주소</a:t>
            </a:r>
            <a:r>
              <a:rPr lang="en-US" altLang="ko-KR" dirty="0">
                <a:solidFill>
                  <a:schemeClr val="bg1"/>
                </a:solidFill>
                <a:latin typeface="+mn-ea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:port</a:t>
            </a:r>
            <a:r>
              <a:rPr lang="ko-KR" altLang="en-US" dirty="0">
                <a:solidFill>
                  <a:schemeClr val="bg1"/>
                </a:solidFill>
                <a:latin typeface="+mn-ea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번호</a:t>
            </a:r>
            <a:r>
              <a:rPr lang="en-US" altLang="ko-KR" dirty="0">
                <a:solidFill>
                  <a:schemeClr val="bg1"/>
                </a:solidFill>
                <a:latin typeface="+mn-ea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ko-KR" altLang="en-US" dirty="0" err="1">
                <a:latin typeface="+mn-ea"/>
              </a:rPr>
              <a:t>컨텍스트</a:t>
            </a:r>
            <a:r>
              <a:rPr lang="en-US" altLang="ko-KR" dirty="0">
                <a:latin typeface="+mn-ea"/>
              </a:rPr>
              <a:t>/path/</a:t>
            </a:r>
            <a:r>
              <a:rPr lang="en-US" altLang="ko-KR" dirty="0" err="1">
                <a:latin typeface="+mn-ea"/>
              </a:rPr>
              <a:t>MemberJoin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9289704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그림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4088" y="4325742"/>
            <a:ext cx="3341979" cy="195366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</a:rPr>
              <a:t>Servlet Parameter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77008" y="1116906"/>
            <a:ext cx="1067679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Form</a:t>
            </a:r>
            <a:r>
              <a:rPr lang="ko-KR" altLang="en-US" sz="1100" dirty="0">
                <a:latin typeface="+mn-ea"/>
              </a:rPr>
              <a:t>태그의 </a:t>
            </a:r>
            <a:r>
              <a:rPr lang="en-US" altLang="ko-KR" sz="1100" dirty="0">
                <a:latin typeface="+mn-ea"/>
              </a:rPr>
              <a:t>submit </a:t>
            </a:r>
            <a:r>
              <a:rPr lang="ko-KR" altLang="en-US" sz="1100" dirty="0">
                <a:latin typeface="+mn-ea"/>
              </a:rPr>
              <a:t>버튼을 클릭하여 데이터를 서버로 전송하면</a:t>
            </a:r>
            <a:r>
              <a:rPr lang="en-US" altLang="ko-KR" sz="1100" dirty="0">
                <a:latin typeface="+mn-ea"/>
              </a:rPr>
              <a:t>, </a:t>
            </a:r>
            <a:r>
              <a:rPr lang="ko-KR" altLang="en-US" sz="1100" dirty="0">
                <a:latin typeface="+mn-ea"/>
              </a:rPr>
              <a:t>해당파일</a:t>
            </a:r>
            <a:r>
              <a:rPr lang="en-US" altLang="ko-KR" sz="1100" dirty="0">
                <a:latin typeface="+mn-ea"/>
              </a:rPr>
              <a:t>(Servlet)</a:t>
            </a:r>
            <a:r>
              <a:rPr lang="ko-KR" altLang="en-US" sz="1100" dirty="0">
                <a:latin typeface="+mn-ea"/>
              </a:rPr>
              <a:t>에서는 </a:t>
            </a:r>
            <a:r>
              <a:rPr lang="en-US" altLang="ko-KR" sz="1100" dirty="0" err="1">
                <a:latin typeface="+mn-ea"/>
              </a:rPr>
              <a:t>HttpServletRequest</a:t>
            </a:r>
            <a:r>
              <a:rPr lang="ko-KR" altLang="en-US" sz="1100" dirty="0">
                <a:latin typeface="+mn-ea"/>
              </a:rPr>
              <a:t>객체를 이용하여 </a:t>
            </a:r>
            <a:r>
              <a:rPr lang="en-US" altLang="ko-KR" sz="1100" dirty="0">
                <a:latin typeface="+mn-ea"/>
              </a:rPr>
              <a:t>Parameter</a:t>
            </a:r>
            <a:r>
              <a:rPr lang="ko-KR" altLang="en-US" sz="1100" dirty="0">
                <a:latin typeface="+mn-ea"/>
              </a:rPr>
              <a:t>값을 얻을 수 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>
                <a:latin typeface="+mn-ea"/>
              </a:rPr>
              <a:t>(jsp_7_1_ex1_formex)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1582614" y="2060495"/>
            <a:ext cx="2813540" cy="20488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+mn-ea"/>
              </a:rPr>
              <a:t>HTML </a:t>
            </a:r>
            <a:r>
              <a:rPr lang="ko-KR" altLang="en-US" dirty="0">
                <a:latin typeface="+mn-ea"/>
              </a:rPr>
              <a:t>파일</a:t>
            </a:r>
            <a:endParaRPr lang="en-US" altLang="ko-KR" dirty="0">
              <a:latin typeface="+mn-ea"/>
            </a:endParaRPr>
          </a:p>
          <a:p>
            <a:pPr algn="ctr"/>
            <a:r>
              <a:rPr lang="en-US" altLang="ko-KR" sz="1200" dirty="0">
                <a:latin typeface="+mn-ea"/>
              </a:rPr>
              <a:t>&lt;form&gt;</a:t>
            </a:r>
          </a:p>
          <a:p>
            <a:pPr algn="ctr"/>
            <a:r>
              <a:rPr lang="en-US" altLang="ko-KR" sz="1200" dirty="0">
                <a:latin typeface="+mn-ea"/>
              </a:rPr>
              <a:t>&lt;input type=“submit” value=“</a:t>
            </a:r>
            <a:r>
              <a:rPr lang="ko-KR" altLang="en-US" sz="1200" dirty="0">
                <a:latin typeface="+mn-ea"/>
              </a:rPr>
              <a:t>전송</a:t>
            </a:r>
            <a:r>
              <a:rPr lang="en-US" altLang="ko-KR" sz="1200" dirty="0">
                <a:latin typeface="+mn-ea"/>
              </a:rPr>
              <a:t>”&gt;</a:t>
            </a:r>
          </a:p>
          <a:p>
            <a:pPr algn="ctr"/>
            <a:r>
              <a:rPr lang="en-US" altLang="ko-KR" sz="1200" dirty="0">
                <a:latin typeface="+mn-ea"/>
              </a:rPr>
              <a:t>.</a:t>
            </a:r>
          </a:p>
          <a:p>
            <a:pPr algn="ctr"/>
            <a:r>
              <a:rPr lang="en-US" altLang="ko-KR" sz="1200" dirty="0">
                <a:latin typeface="+mn-ea"/>
              </a:rPr>
              <a:t>.</a:t>
            </a:r>
          </a:p>
          <a:p>
            <a:pPr algn="ctr"/>
            <a:r>
              <a:rPr lang="en-US" altLang="ko-KR" sz="1200" dirty="0">
                <a:latin typeface="+mn-ea"/>
              </a:rPr>
              <a:t>.</a:t>
            </a:r>
          </a:p>
          <a:p>
            <a:pPr algn="ctr"/>
            <a:r>
              <a:rPr lang="en-US" altLang="ko-KR" sz="1200" dirty="0">
                <a:latin typeface="+mn-ea"/>
              </a:rPr>
              <a:t>&lt;/form&gt;</a:t>
            </a:r>
            <a:endParaRPr lang="ko-KR" altLang="en-US" sz="1200" dirty="0"/>
          </a:p>
        </p:txBody>
      </p:sp>
      <p:sp>
        <p:nvSpPr>
          <p:cNvPr id="25" name="직사각형 24"/>
          <p:cNvSpPr/>
          <p:nvPr/>
        </p:nvSpPr>
        <p:spPr>
          <a:xfrm>
            <a:off x="6386145" y="2060495"/>
            <a:ext cx="2813540" cy="20488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+mn-ea"/>
              </a:rPr>
              <a:t>Servlet </a:t>
            </a:r>
            <a:r>
              <a:rPr lang="ko-KR" altLang="en-US" dirty="0">
                <a:latin typeface="+mn-ea"/>
              </a:rPr>
              <a:t>파일</a:t>
            </a:r>
            <a:endParaRPr lang="en-US" altLang="ko-KR" dirty="0">
              <a:latin typeface="+mn-ea"/>
            </a:endParaRPr>
          </a:p>
          <a:p>
            <a:pPr algn="ctr"/>
            <a:r>
              <a:rPr lang="en-US" altLang="ko-KR" sz="1200" dirty="0" err="1">
                <a:latin typeface="+mn-ea"/>
              </a:rPr>
              <a:t>HttpServletRequest</a:t>
            </a:r>
            <a:r>
              <a:rPr lang="ko-KR" altLang="en-US" sz="1200" dirty="0">
                <a:latin typeface="+mn-ea"/>
              </a:rPr>
              <a:t>객체</a:t>
            </a:r>
            <a:r>
              <a:rPr lang="ko-KR" altLang="en-US" sz="1200" dirty="0"/>
              <a:t>를 이용하여</a:t>
            </a:r>
            <a:r>
              <a:rPr lang="en-US" altLang="ko-KR" sz="1200" dirty="0"/>
              <a:t>,</a:t>
            </a:r>
          </a:p>
          <a:p>
            <a:pPr algn="ctr"/>
            <a:r>
              <a:rPr lang="en-US" altLang="ko-KR" sz="1200" dirty="0">
                <a:latin typeface="+mn-ea"/>
              </a:rPr>
              <a:t>Parameter</a:t>
            </a:r>
            <a:r>
              <a:rPr lang="ko-KR" altLang="en-US" sz="1200" dirty="0">
                <a:latin typeface="+mn-ea"/>
              </a:rPr>
              <a:t>값을 얻음</a:t>
            </a:r>
            <a:r>
              <a:rPr lang="en-US" altLang="ko-KR" sz="1200" dirty="0">
                <a:latin typeface="+mn-ea"/>
              </a:rPr>
              <a:t>.</a:t>
            </a:r>
          </a:p>
          <a:p>
            <a:pPr algn="ctr"/>
            <a:endParaRPr lang="en-US" altLang="ko-KR" sz="1200" dirty="0">
              <a:latin typeface="+mn-ea"/>
            </a:endParaRPr>
          </a:p>
          <a:p>
            <a:pPr algn="ctr"/>
            <a:r>
              <a:rPr lang="en-US" altLang="ko-KR" sz="1200" dirty="0">
                <a:latin typeface="+mn-ea"/>
              </a:rPr>
              <a:t>&lt;</a:t>
            </a:r>
            <a:r>
              <a:rPr lang="ko-KR" altLang="en-US" sz="1200" dirty="0">
                <a:latin typeface="+mn-ea"/>
              </a:rPr>
              <a:t>관련 </a:t>
            </a:r>
            <a:r>
              <a:rPr lang="ko-KR" altLang="en-US" sz="1200" dirty="0" err="1">
                <a:latin typeface="+mn-ea"/>
              </a:rPr>
              <a:t>메소드</a:t>
            </a:r>
            <a:r>
              <a:rPr lang="en-US" altLang="ko-KR" sz="1200" dirty="0">
                <a:latin typeface="+mn-ea"/>
              </a:rPr>
              <a:t>&gt;</a:t>
            </a:r>
          </a:p>
          <a:p>
            <a:pPr algn="ctr"/>
            <a:r>
              <a:rPr lang="en-US" altLang="ko-KR" sz="1200" dirty="0" err="1">
                <a:latin typeface="+mn-ea"/>
              </a:rPr>
              <a:t>getParameter</a:t>
            </a:r>
            <a:r>
              <a:rPr lang="en-US" altLang="ko-KR" sz="1200" dirty="0">
                <a:latin typeface="+mn-ea"/>
              </a:rPr>
              <a:t>(name)</a:t>
            </a:r>
          </a:p>
          <a:p>
            <a:pPr algn="ctr"/>
            <a:r>
              <a:rPr lang="en-US" altLang="ko-KR" sz="1200" dirty="0" err="1">
                <a:latin typeface="+mn-ea"/>
              </a:rPr>
              <a:t>getParameterValues</a:t>
            </a:r>
            <a:r>
              <a:rPr lang="en-US" altLang="ko-KR" sz="1200" dirty="0">
                <a:latin typeface="+mn-ea"/>
              </a:rPr>
              <a:t>(name)</a:t>
            </a:r>
          </a:p>
          <a:p>
            <a:pPr algn="ctr"/>
            <a:r>
              <a:rPr lang="en-US" altLang="ko-KR" sz="1200" dirty="0" err="1">
                <a:latin typeface="+mn-ea"/>
              </a:rPr>
              <a:t>getParameterNames</a:t>
            </a:r>
            <a:r>
              <a:rPr lang="en-US" altLang="ko-KR" sz="1200" dirty="0">
                <a:latin typeface="+mn-ea"/>
              </a:rPr>
              <a:t>()</a:t>
            </a:r>
          </a:p>
        </p:txBody>
      </p:sp>
      <p:cxnSp>
        <p:nvCxnSpPr>
          <p:cNvPr id="6" name="직선 화살표 연결선 5"/>
          <p:cNvCxnSpPr/>
          <p:nvPr/>
        </p:nvCxnSpPr>
        <p:spPr>
          <a:xfrm>
            <a:off x="4554414" y="3084921"/>
            <a:ext cx="17496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/>
          <p:cNvSpPr/>
          <p:nvPr/>
        </p:nvSpPr>
        <p:spPr>
          <a:xfrm>
            <a:off x="2567076" y="2851027"/>
            <a:ext cx="721527" cy="21631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3190" y="4299366"/>
            <a:ext cx="4250826" cy="739959"/>
          </a:xfrm>
          <a:prstGeom prst="rect">
            <a:avLst/>
          </a:prstGeom>
        </p:spPr>
      </p:pic>
      <p:sp>
        <p:nvSpPr>
          <p:cNvPr id="28" name="직사각형 27"/>
          <p:cNvSpPr/>
          <p:nvPr/>
        </p:nvSpPr>
        <p:spPr>
          <a:xfrm>
            <a:off x="2927839" y="4453034"/>
            <a:ext cx="896813" cy="36515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6304083" y="4883125"/>
            <a:ext cx="2409092" cy="36515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직선 화살표 연결선 29"/>
          <p:cNvCxnSpPr/>
          <p:nvPr/>
        </p:nvCxnSpPr>
        <p:spPr>
          <a:xfrm>
            <a:off x="3824652" y="4547375"/>
            <a:ext cx="2479431" cy="4919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39944" y="4880711"/>
            <a:ext cx="1157169" cy="369979"/>
          </a:xfrm>
          <a:prstGeom prst="rect">
            <a:avLst/>
          </a:prstGeom>
        </p:spPr>
      </p:pic>
      <p:sp>
        <p:nvSpPr>
          <p:cNvPr id="31" name="직사각형 30"/>
          <p:cNvSpPr/>
          <p:nvPr/>
        </p:nvSpPr>
        <p:spPr>
          <a:xfrm>
            <a:off x="9857640" y="4871637"/>
            <a:ext cx="1321776" cy="36515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직선 화살표 연결선 31"/>
          <p:cNvCxnSpPr/>
          <p:nvPr/>
        </p:nvCxnSpPr>
        <p:spPr>
          <a:xfrm>
            <a:off x="8730759" y="5067448"/>
            <a:ext cx="109317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549847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</a:rPr>
              <a:t>한글처리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77008" y="1116906"/>
            <a:ext cx="106767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Tomcat </a:t>
            </a:r>
            <a:r>
              <a:rPr lang="ko-KR" altLang="en-US" sz="1100" dirty="0">
                <a:latin typeface="+mn-ea"/>
              </a:rPr>
              <a:t>서버의 기본 문자 처리 방식은 </a:t>
            </a:r>
            <a:r>
              <a:rPr lang="en-US" altLang="ko-KR" sz="1100" dirty="0">
                <a:latin typeface="+mn-ea"/>
              </a:rPr>
              <a:t>IOS-8859-1 </a:t>
            </a:r>
            <a:r>
              <a:rPr lang="ko-KR" altLang="en-US" sz="1100" dirty="0">
                <a:latin typeface="+mn-ea"/>
              </a:rPr>
              <a:t>방식 입니다</a:t>
            </a:r>
            <a:r>
              <a:rPr lang="en-US" altLang="ko-KR" sz="1100" dirty="0">
                <a:latin typeface="+mn-ea"/>
              </a:rPr>
              <a:t>. </a:t>
            </a:r>
            <a:r>
              <a:rPr lang="ko-KR" altLang="en-US" sz="1100" dirty="0">
                <a:latin typeface="+mn-ea"/>
              </a:rPr>
              <a:t>따라서 개발자가 별도의 한글 </a:t>
            </a:r>
            <a:r>
              <a:rPr lang="ko-KR" altLang="en-US" sz="1100" dirty="0" err="1">
                <a:latin typeface="+mn-ea"/>
              </a:rPr>
              <a:t>인코딩을</a:t>
            </a:r>
            <a:r>
              <a:rPr lang="ko-KR" altLang="en-US" sz="1100" dirty="0">
                <a:latin typeface="+mn-ea"/>
              </a:rPr>
              <a:t> 하지 않으면 한들이 깨져 보이는 현상이 있습니다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>
                <a:latin typeface="+mn-ea"/>
              </a:rPr>
              <a:t>Get</a:t>
            </a:r>
            <a:r>
              <a:rPr lang="ko-KR" altLang="en-US" sz="1100" dirty="0">
                <a:latin typeface="+mn-ea"/>
              </a:rPr>
              <a:t>방식과 </a:t>
            </a:r>
            <a:r>
              <a:rPr lang="en-US" altLang="ko-KR" sz="1100" dirty="0">
                <a:latin typeface="+mn-ea"/>
              </a:rPr>
              <a:t>Post</a:t>
            </a:r>
            <a:r>
              <a:rPr lang="ko-KR" altLang="en-US" sz="1100" dirty="0">
                <a:latin typeface="+mn-ea"/>
              </a:rPr>
              <a:t>방식에 따라서 한글처리 방식에 차이가 있습니다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>
                <a:latin typeface="+mn-ea"/>
              </a:rPr>
              <a:t>* </a:t>
            </a:r>
            <a:r>
              <a:rPr lang="en-US" altLang="ko-KR" sz="1100" dirty="0">
                <a:highlight>
                  <a:srgbClr val="FFFF00"/>
                </a:highlight>
                <a:latin typeface="+mn-ea"/>
              </a:rPr>
              <a:t>utf-8</a:t>
            </a:r>
            <a:r>
              <a:rPr lang="ko-KR" altLang="en-US" sz="1100" dirty="0">
                <a:highlight>
                  <a:srgbClr val="FFFF00"/>
                </a:highlight>
                <a:latin typeface="+mn-ea"/>
              </a:rPr>
              <a:t>을 더 선호</a:t>
            </a:r>
            <a:r>
              <a:rPr lang="ko-KR" altLang="en-US" sz="1100" dirty="0">
                <a:latin typeface="+mn-ea"/>
              </a:rPr>
              <a:t>합니다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>
                <a:latin typeface="+mn-ea"/>
              </a:rPr>
              <a:t>(jsp_7_3_ex1_encodingex)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1787767" y="2438567"/>
            <a:ext cx="3681048" cy="14305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+mn-ea"/>
              </a:rPr>
              <a:t>Get</a:t>
            </a:r>
            <a:r>
              <a:rPr lang="ko-KR" altLang="en-US" dirty="0">
                <a:latin typeface="+mn-ea"/>
              </a:rPr>
              <a:t>방식 요청</a:t>
            </a:r>
            <a:endParaRPr lang="en-US" altLang="ko-KR" dirty="0">
              <a:latin typeface="+mn-ea"/>
            </a:endParaRPr>
          </a:p>
          <a:p>
            <a:pPr algn="ctr"/>
            <a:endParaRPr lang="en-US" altLang="ko-KR" sz="1200" dirty="0">
              <a:latin typeface="+mn-ea"/>
            </a:endParaRPr>
          </a:p>
          <a:p>
            <a:pPr algn="ctr"/>
            <a:r>
              <a:rPr lang="en-US" altLang="ko-KR" sz="1200" dirty="0">
                <a:latin typeface="+mn-ea"/>
              </a:rPr>
              <a:t>&lt;server.xml </a:t>
            </a:r>
            <a:r>
              <a:rPr lang="ko-KR" altLang="en-US" sz="1200" dirty="0">
                <a:latin typeface="+mn-ea"/>
              </a:rPr>
              <a:t>수정</a:t>
            </a:r>
            <a:r>
              <a:rPr lang="en-US" altLang="ko-KR" sz="1200" dirty="0">
                <a:latin typeface="+mn-ea"/>
              </a:rPr>
              <a:t>&gt;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6474067" y="2438567"/>
            <a:ext cx="3681048" cy="14305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+mn-ea"/>
              </a:rPr>
              <a:t>Post</a:t>
            </a:r>
            <a:r>
              <a:rPr lang="ko-KR" altLang="en-US" dirty="0">
                <a:latin typeface="+mn-ea"/>
              </a:rPr>
              <a:t>방식 요청</a:t>
            </a:r>
            <a:endParaRPr lang="en-US" altLang="ko-KR" dirty="0">
              <a:latin typeface="+mn-ea"/>
            </a:endParaRPr>
          </a:p>
          <a:p>
            <a:pPr algn="ctr"/>
            <a:endParaRPr lang="en-US" altLang="ko-KR" sz="1200" dirty="0">
              <a:latin typeface="+mn-ea"/>
            </a:endParaRPr>
          </a:p>
          <a:p>
            <a:pPr algn="ctr"/>
            <a:r>
              <a:rPr lang="en-US" altLang="ko-KR" sz="1200" dirty="0">
                <a:latin typeface="+mn-ea"/>
              </a:rPr>
              <a:t>&lt;</a:t>
            </a:r>
            <a:r>
              <a:rPr lang="en-US" altLang="ko-KR" sz="1200" dirty="0" err="1">
                <a:latin typeface="+mn-ea"/>
              </a:rPr>
              <a:t>request.setCharacterEncoding</a:t>
            </a:r>
            <a:r>
              <a:rPr lang="en-US" altLang="ko-KR" sz="1200" dirty="0">
                <a:latin typeface="+mn-ea"/>
              </a:rPr>
              <a:t>() </a:t>
            </a:r>
            <a:r>
              <a:rPr lang="ko-KR" altLang="en-US" sz="1200" dirty="0" err="1">
                <a:latin typeface="+mn-ea"/>
              </a:rPr>
              <a:t>메소드</a:t>
            </a:r>
            <a:r>
              <a:rPr lang="ko-KR" altLang="en-US" sz="1200" dirty="0">
                <a:latin typeface="+mn-ea"/>
              </a:rPr>
              <a:t> 이용</a:t>
            </a:r>
            <a:r>
              <a:rPr lang="en-US" altLang="ko-KR" sz="1200" dirty="0">
                <a:latin typeface="+mn-ea"/>
              </a:rPr>
              <a:t>&gt;</a:t>
            </a:r>
            <a:endParaRPr lang="ko-KR" altLang="en-US" sz="12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3291" y="4233497"/>
            <a:ext cx="3810000" cy="342900"/>
          </a:xfrm>
          <a:prstGeom prst="rect">
            <a:avLst/>
          </a:prstGeom>
        </p:spPr>
      </p:pic>
      <p:sp>
        <p:nvSpPr>
          <p:cNvPr id="23" name="직사각형 22"/>
          <p:cNvSpPr/>
          <p:nvPr/>
        </p:nvSpPr>
        <p:spPr>
          <a:xfrm>
            <a:off x="2656740" y="4211244"/>
            <a:ext cx="1739414" cy="36515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4067" y="4000134"/>
            <a:ext cx="3686175" cy="1152525"/>
          </a:xfrm>
          <a:prstGeom prst="rect">
            <a:avLst/>
          </a:prstGeom>
        </p:spPr>
      </p:pic>
      <p:sp>
        <p:nvSpPr>
          <p:cNvPr id="24" name="직사각형 23"/>
          <p:cNvSpPr/>
          <p:nvPr/>
        </p:nvSpPr>
        <p:spPr>
          <a:xfrm>
            <a:off x="6721717" y="4769922"/>
            <a:ext cx="3028952" cy="36515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D59B484-A720-4A91-8E0D-14BDE3175B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0866" y="4976813"/>
            <a:ext cx="4514850" cy="533400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A7290558-055D-4332-8529-CBA6EF147F81}"/>
              </a:ext>
            </a:extLst>
          </p:cNvPr>
          <p:cNvSpPr/>
          <p:nvPr/>
        </p:nvSpPr>
        <p:spPr>
          <a:xfrm>
            <a:off x="5604360" y="4901806"/>
            <a:ext cx="281356" cy="25085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571714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중간 문제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Form</a:t>
            </a:r>
            <a:r>
              <a:rPr lang="ko-KR" altLang="en-US" dirty="0"/>
              <a:t>태그에서 학생의 정보를 </a:t>
            </a:r>
            <a:r>
              <a:rPr lang="ko-KR" altLang="en-US" dirty="0" err="1"/>
              <a:t>입력받고</a:t>
            </a:r>
            <a:r>
              <a:rPr lang="en-US" altLang="ko-KR" dirty="0"/>
              <a:t>, </a:t>
            </a:r>
            <a:r>
              <a:rPr lang="en-US" altLang="ko-KR" dirty="0" err="1"/>
              <a:t>FormEx</a:t>
            </a:r>
            <a:r>
              <a:rPr lang="en-US" altLang="ko-KR" dirty="0"/>
              <a:t> </a:t>
            </a:r>
            <a:r>
              <a:rPr lang="ko-KR" altLang="en-US" dirty="0" err="1"/>
              <a:t>서블릿에서</a:t>
            </a:r>
            <a:r>
              <a:rPr lang="ko-KR" altLang="en-US" dirty="0"/>
              <a:t> 해당정보를 출력하되</a:t>
            </a:r>
            <a:r>
              <a:rPr lang="en-US" altLang="ko-KR" dirty="0"/>
              <a:t>, Student</a:t>
            </a:r>
            <a:r>
              <a:rPr lang="ko-KR" altLang="en-US" dirty="0"/>
              <a:t>라는 클래스에 학생의 정보들을 담은 뒤</a:t>
            </a:r>
            <a:r>
              <a:rPr lang="en-US" altLang="ko-KR" dirty="0"/>
              <a:t>, </a:t>
            </a:r>
            <a:r>
              <a:rPr lang="ko-KR" altLang="en-US" dirty="0" err="1"/>
              <a:t>출력하시오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Student : name, age, number</a:t>
            </a:r>
          </a:p>
          <a:p>
            <a:r>
              <a:rPr lang="en-US" altLang="ko-KR" dirty="0"/>
              <a:t>Form</a:t>
            </a:r>
            <a:r>
              <a:rPr lang="ko-KR" altLang="en-US" dirty="0"/>
              <a:t>태그에서 동물의 정보를 </a:t>
            </a:r>
            <a:r>
              <a:rPr lang="ko-KR" altLang="en-US" dirty="0" err="1"/>
              <a:t>입력받고</a:t>
            </a:r>
            <a:r>
              <a:rPr lang="en-US" altLang="ko-KR" dirty="0"/>
              <a:t>, </a:t>
            </a:r>
            <a:r>
              <a:rPr lang="en-US" altLang="ko-KR" dirty="0" err="1"/>
              <a:t>FormEx</a:t>
            </a:r>
            <a:r>
              <a:rPr lang="en-US" altLang="ko-KR" dirty="0"/>
              <a:t> </a:t>
            </a:r>
            <a:r>
              <a:rPr lang="ko-KR" altLang="en-US" dirty="0" err="1"/>
              <a:t>서블릿에서</a:t>
            </a:r>
            <a:r>
              <a:rPr lang="ko-KR" altLang="en-US" dirty="0"/>
              <a:t> 해당정보를 출력하되</a:t>
            </a:r>
            <a:r>
              <a:rPr lang="en-US" altLang="ko-KR" dirty="0"/>
              <a:t>, Animal</a:t>
            </a:r>
            <a:r>
              <a:rPr lang="ko-KR" altLang="en-US" dirty="0"/>
              <a:t>이라는 클래스에 동물의 정보들을 담은 뒤</a:t>
            </a:r>
            <a:r>
              <a:rPr lang="en-US" altLang="ko-KR" dirty="0"/>
              <a:t>, </a:t>
            </a:r>
            <a:r>
              <a:rPr lang="ko-KR" altLang="en-US" dirty="0" err="1"/>
              <a:t>출력하시오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Animal : Kinds, name, age, number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470669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49B4C9-ABAB-4B16-912C-045320522D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아파치</a:t>
            </a:r>
            <a:r>
              <a:rPr lang="en-US" altLang="ko-KR" dirty="0"/>
              <a:t>, </a:t>
            </a:r>
            <a:r>
              <a:rPr lang="ko-KR" altLang="en-US" dirty="0" err="1"/>
              <a:t>톰캣</a:t>
            </a:r>
            <a:r>
              <a:rPr lang="en-US" altLang="ko-KR" dirty="0"/>
              <a:t>, </a:t>
            </a:r>
            <a:r>
              <a:rPr lang="ko-KR" altLang="en-US" dirty="0"/>
              <a:t>아파치 </a:t>
            </a:r>
            <a:r>
              <a:rPr lang="ko-KR" altLang="en-US" dirty="0" err="1"/>
              <a:t>톰캣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3AE2349-356C-49E4-97D7-DDC4539735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1579" y="2045970"/>
            <a:ext cx="6115456" cy="3875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1031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err="1">
                <a:latin typeface="+mn-ea"/>
              </a:rPr>
              <a:t>서블릿</a:t>
            </a:r>
            <a:r>
              <a:rPr lang="ko-KR" altLang="en-US" sz="1600" b="1" dirty="0">
                <a:latin typeface="+mn-ea"/>
              </a:rPr>
              <a:t> 초기화 파라미터 </a:t>
            </a:r>
            <a:r>
              <a:rPr lang="en-US" altLang="ko-KR" sz="1600" b="1" dirty="0">
                <a:latin typeface="+mn-ea"/>
              </a:rPr>
              <a:t>: </a:t>
            </a:r>
            <a:r>
              <a:rPr lang="en-US" altLang="ko-KR" sz="1600" b="1" dirty="0" err="1">
                <a:latin typeface="+mn-ea"/>
              </a:rPr>
              <a:t>ServletConfig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7008" y="1116906"/>
            <a:ext cx="106767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특정 </a:t>
            </a:r>
            <a:r>
              <a:rPr lang="en-US" altLang="ko-KR" sz="1100" dirty="0">
                <a:latin typeface="+mn-ea"/>
              </a:rPr>
              <a:t>Servlet</a:t>
            </a:r>
            <a:r>
              <a:rPr lang="ko-KR" altLang="en-US" sz="1100" dirty="0">
                <a:latin typeface="+mn-ea"/>
              </a:rPr>
              <a:t>이 생성될 때 초기에 필요한 데이터들이 있습니다</a:t>
            </a:r>
            <a:r>
              <a:rPr lang="en-US" altLang="ko-KR" sz="1100" dirty="0">
                <a:latin typeface="+mn-ea"/>
              </a:rPr>
              <a:t>. </a:t>
            </a:r>
            <a:r>
              <a:rPr lang="ko-KR" altLang="en-US" sz="1100" dirty="0">
                <a:latin typeface="+mn-ea"/>
              </a:rPr>
              <a:t>예를 들어 특정 경로 및 아이디 정보 등 입니다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ko-KR" altLang="en-US" sz="1100" dirty="0">
                <a:latin typeface="+mn-ea"/>
              </a:rPr>
              <a:t>이러한 데이터들을 초기화 </a:t>
            </a:r>
            <a:r>
              <a:rPr lang="ko-KR" altLang="en-US" sz="1100" dirty="0" err="1">
                <a:latin typeface="+mn-ea"/>
              </a:rPr>
              <a:t>파라미터라고</a:t>
            </a:r>
            <a:r>
              <a:rPr lang="ko-KR" altLang="en-US" sz="1100" dirty="0">
                <a:latin typeface="+mn-ea"/>
              </a:rPr>
              <a:t> 하며</a:t>
            </a:r>
            <a:r>
              <a:rPr lang="en-US" altLang="ko-KR" sz="1100" dirty="0">
                <a:latin typeface="+mn-ea"/>
              </a:rPr>
              <a:t>, </a:t>
            </a:r>
            <a:r>
              <a:rPr lang="en-US" altLang="ko-KR" sz="1100" dirty="0">
                <a:highlight>
                  <a:srgbClr val="FFFF00"/>
                </a:highlight>
                <a:latin typeface="+mn-ea"/>
              </a:rPr>
              <a:t>web.xml</a:t>
            </a:r>
            <a:r>
              <a:rPr lang="ko-KR" altLang="en-US" sz="1100" dirty="0">
                <a:highlight>
                  <a:srgbClr val="FFFF00"/>
                </a:highlight>
                <a:latin typeface="+mn-ea"/>
              </a:rPr>
              <a:t>에 기술하고</a:t>
            </a:r>
            <a:r>
              <a:rPr lang="en-US" altLang="ko-KR" sz="1100" dirty="0">
                <a:highlight>
                  <a:srgbClr val="FFFF00"/>
                </a:highlight>
                <a:latin typeface="+mn-ea"/>
              </a:rPr>
              <a:t> Servlet</a:t>
            </a:r>
            <a:r>
              <a:rPr lang="ko-KR" altLang="en-US" sz="1100" dirty="0">
                <a:highlight>
                  <a:srgbClr val="FFFF00"/>
                </a:highlight>
                <a:latin typeface="+mn-ea"/>
              </a:rPr>
              <a:t>파일에서는 </a:t>
            </a:r>
            <a:r>
              <a:rPr lang="en-US" altLang="ko-KR" sz="1100" dirty="0" err="1">
                <a:highlight>
                  <a:srgbClr val="FFFF00"/>
                </a:highlight>
                <a:latin typeface="+mn-ea"/>
              </a:rPr>
              <a:t>ServletConfig</a:t>
            </a:r>
            <a:r>
              <a:rPr lang="en-US" altLang="ko-KR" sz="1100" dirty="0">
                <a:highlight>
                  <a:srgbClr val="FFFF00"/>
                </a:highlight>
                <a:latin typeface="+mn-ea"/>
              </a:rPr>
              <a:t> </a:t>
            </a:r>
            <a:r>
              <a:rPr lang="ko-KR" altLang="en-US" sz="1100" dirty="0">
                <a:highlight>
                  <a:srgbClr val="FFFF00"/>
                </a:highlight>
                <a:latin typeface="+mn-ea"/>
              </a:rPr>
              <a:t>클래스를 이용해서 접근</a:t>
            </a:r>
            <a:r>
              <a:rPr lang="en-US" altLang="ko-KR" sz="1100" dirty="0">
                <a:latin typeface="+mn-ea"/>
              </a:rPr>
              <a:t>(</a:t>
            </a:r>
            <a:r>
              <a:rPr lang="ko-KR" altLang="en-US" sz="1100" dirty="0">
                <a:latin typeface="+mn-ea"/>
              </a:rPr>
              <a:t>사용</a:t>
            </a:r>
            <a:r>
              <a:rPr lang="en-US" altLang="ko-KR" sz="1100" dirty="0">
                <a:latin typeface="+mn-ea"/>
              </a:rPr>
              <a:t>)</a:t>
            </a:r>
            <a:r>
              <a:rPr lang="ko-KR" altLang="en-US" sz="1100" dirty="0">
                <a:latin typeface="+mn-ea"/>
              </a:rPr>
              <a:t>합니다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ko-KR" altLang="en-US" sz="1100" dirty="0">
                <a:latin typeface="+mn-ea"/>
              </a:rPr>
              <a:t>또한 초기화 </a:t>
            </a:r>
            <a:r>
              <a:rPr lang="ko-KR" altLang="en-US" sz="1100" dirty="0" err="1">
                <a:latin typeface="+mn-ea"/>
              </a:rPr>
              <a:t>파라미터를</a:t>
            </a:r>
            <a:r>
              <a:rPr lang="ko-KR" altLang="en-US" sz="1100" dirty="0">
                <a:latin typeface="+mn-ea"/>
              </a:rPr>
              <a:t> </a:t>
            </a:r>
            <a:r>
              <a:rPr lang="en-US" altLang="ko-KR" sz="1100" dirty="0">
                <a:latin typeface="+mn-ea"/>
              </a:rPr>
              <a:t>web.xml</a:t>
            </a:r>
            <a:r>
              <a:rPr lang="ko-KR" altLang="en-US" sz="1100" dirty="0">
                <a:latin typeface="+mn-ea"/>
              </a:rPr>
              <a:t>이 아닌 </a:t>
            </a:r>
            <a:r>
              <a:rPr lang="en-US" altLang="ko-KR" sz="1100" dirty="0">
                <a:latin typeface="+mn-ea"/>
              </a:rPr>
              <a:t>Servlet</a:t>
            </a:r>
            <a:r>
              <a:rPr lang="ko-KR" altLang="en-US" sz="1100" dirty="0">
                <a:latin typeface="+mn-ea"/>
              </a:rPr>
              <a:t>파일에 직접 기술하는 방법도 살펴 봅니다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>
                <a:latin typeface="+mn-ea"/>
              </a:rPr>
              <a:t>(jsp_8_1_ex1_initparamex)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77008" y="2127065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web.xml</a:t>
            </a:r>
            <a:r>
              <a:rPr lang="ko-KR" altLang="en-US" sz="1100" dirty="0">
                <a:latin typeface="+mn-ea"/>
              </a:rPr>
              <a:t>파일에 초기화 </a:t>
            </a:r>
            <a:r>
              <a:rPr lang="ko-KR" altLang="en-US" sz="1100" dirty="0" err="1">
                <a:latin typeface="+mn-ea"/>
              </a:rPr>
              <a:t>파라미터</a:t>
            </a:r>
            <a:r>
              <a:rPr lang="en-US" altLang="ko-KR" sz="1100" dirty="0">
                <a:latin typeface="+mn-ea"/>
              </a:rPr>
              <a:t>(Initialization Parameter)</a:t>
            </a:r>
            <a:r>
              <a:rPr lang="ko-KR" altLang="en-US" sz="1100" dirty="0">
                <a:latin typeface="+mn-ea"/>
              </a:rPr>
              <a:t> 기술</a:t>
            </a:r>
            <a:endParaRPr lang="en-US" altLang="ko-KR" sz="1100" dirty="0">
              <a:latin typeface="+mn-ea"/>
            </a:endParaRPr>
          </a:p>
        </p:txBody>
      </p:sp>
      <p:cxnSp>
        <p:nvCxnSpPr>
          <p:cNvPr id="26" name="직선 연결선 25"/>
          <p:cNvCxnSpPr/>
          <p:nvPr/>
        </p:nvCxnSpPr>
        <p:spPr>
          <a:xfrm>
            <a:off x="745832" y="2380546"/>
            <a:ext cx="9932000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1474452" y="2819895"/>
            <a:ext cx="2223293" cy="5164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+mn-ea"/>
              </a:rPr>
              <a:t>Servlet </a:t>
            </a:r>
            <a:r>
              <a:rPr lang="ko-KR" altLang="en-US" dirty="0">
                <a:latin typeface="+mn-ea"/>
              </a:rPr>
              <a:t>클래스 제작</a:t>
            </a:r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566800" y="3888612"/>
            <a:ext cx="4038600" cy="5164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+mn-ea"/>
              </a:rPr>
              <a:t>web.xml</a:t>
            </a:r>
            <a:r>
              <a:rPr lang="ko-KR" altLang="en-US" dirty="0">
                <a:latin typeface="+mn-ea"/>
              </a:rPr>
              <a:t>파일에 초기화 </a:t>
            </a:r>
            <a:r>
              <a:rPr lang="ko-KR" altLang="en-US" dirty="0" err="1">
                <a:latin typeface="+mn-ea"/>
              </a:rPr>
              <a:t>파라미터</a:t>
            </a:r>
            <a:r>
              <a:rPr lang="ko-KR" altLang="en-US" dirty="0">
                <a:latin typeface="+mn-ea"/>
              </a:rPr>
              <a:t> 기술</a:t>
            </a:r>
            <a:endParaRPr lang="ko-KR" altLang="en-US" dirty="0"/>
          </a:p>
        </p:txBody>
      </p:sp>
      <p:sp>
        <p:nvSpPr>
          <p:cNvPr id="18" name="직사각형 17"/>
          <p:cNvSpPr/>
          <p:nvPr/>
        </p:nvSpPr>
        <p:spPr>
          <a:xfrm>
            <a:off x="843757" y="5933417"/>
            <a:ext cx="3484684" cy="7768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latin typeface="+mn-ea"/>
              </a:rPr>
              <a:t>ServletConfig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 err="1">
                <a:latin typeface="+mn-ea"/>
              </a:rPr>
              <a:t>메소드</a:t>
            </a:r>
            <a:r>
              <a:rPr lang="ko-KR" altLang="en-US" dirty="0">
                <a:latin typeface="+mn-ea"/>
              </a:rPr>
              <a:t> 이용해서</a:t>
            </a:r>
            <a:endParaRPr lang="en-US" altLang="ko-KR" dirty="0">
              <a:latin typeface="+mn-ea"/>
            </a:endParaRPr>
          </a:p>
          <a:p>
            <a:pPr algn="ctr"/>
            <a:r>
              <a:rPr lang="ko-KR" altLang="en-US" dirty="0">
                <a:latin typeface="+mn-ea"/>
              </a:rPr>
              <a:t>데이터 불러오기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3344" y="2547369"/>
            <a:ext cx="3506575" cy="333482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0305" y="6018780"/>
            <a:ext cx="2487521" cy="606136"/>
          </a:xfrm>
          <a:prstGeom prst="rect">
            <a:avLst/>
          </a:prstGeom>
        </p:spPr>
      </p:pic>
      <p:cxnSp>
        <p:nvCxnSpPr>
          <p:cNvPr id="12" name="직선 화살표 연결선 11"/>
          <p:cNvCxnSpPr>
            <a:stCxn id="16" idx="2"/>
            <a:endCxn id="17" idx="0"/>
          </p:cNvCxnSpPr>
          <p:nvPr/>
        </p:nvCxnSpPr>
        <p:spPr>
          <a:xfrm>
            <a:off x="2586099" y="3336338"/>
            <a:ext cx="1" cy="5522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/>
          <p:nvPr/>
        </p:nvCxnSpPr>
        <p:spPr>
          <a:xfrm>
            <a:off x="2586098" y="4395490"/>
            <a:ext cx="0" cy="1486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/>
          <p:cNvSpPr/>
          <p:nvPr/>
        </p:nvSpPr>
        <p:spPr>
          <a:xfrm>
            <a:off x="4990305" y="3147497"/>
            <a:ext cx="3432726" cy="179946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4990305" y="6004052"/>
            <a:ext cx="2418999" cy="58569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096293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2756" y="3496294"/>
            <a:ext cx="6089988" cy="27909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err="1">
                <a:latin typeface="+mn-ea"/>
              </a:rPr>
              <a:t>서블릿</a:t>
            </a:r>
            <a:r>
              <a:rPr lang="ko-KR" altLang="en-US" sz="1600" b="1" dirty="0">
                <a:latin typeface="+mn-ea"/>
              </a:rPr>
              <a:t> 초기화 파라미터 </a:t>
            </a:r>
            <a:r>
              <a:rPr lang="en-US" altLang="ko-KR" sz="1600" b="1" dirty="0">
                <a:latin typeface="+mn-ea"/>
              </a:rPr>
              <a:t>: </a:t>
            </a:r>
            <a:r>
              <a:rPr lang="en-US" altLang="ko-KR" sz="1600" b="1" dirty="0" err="1">
                <a:latin typeface="+mn-ea"/>
              </a:rPr>
              <a:t>ServletConfig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677008" y="1374025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Servlet</a:t>
            </a:r>
            <a:r>
              <a:rPr lang="ko-KR" altLang="en-US" sz="1100" dirty="0">
                <a:latin typeface="+mn-ea"/>
              </a:rPr>
              <a:t>파일에 초기화 </a:t>
            </a:r>
            <a:r>
              <a:rPr lang="ko-KR" altLang="en-US" sz="1100" dirty="0" err="1">
                <a:latin typeface="+mn-ea"/>
              </a:rPr>
              <a:t>파라미터</a:t>
            </a:r>
            <a:r>
              <a:rPr lang="en-US" altLang="ko-KR" sz="1100" dirty="0">
                <a:latin typeface="+mn-ea"/>
              </a:rPr>
              <a:t>(Initialization Parameter) </a:t>
            </a:r>
            <a:r>
              <a:rPr lang="ko-KR" altLang="en-US" sz="1100" dirty="0">
                <a:latin typeface="+mn-ea"/>
              </a:rPr>
              <a:t>직접 기술</a:t>
            </a:r>
            <a:endParaRPr lang="en-US" altLang="ko-KR" sz="1100" dirty="0">
              <a:latin typeface="+mn-ea"/>
            </a:endParaRPr>
          </a:p>
        </p:txBody>
      </p:sp>
      <p:cxnSp>
        <p:nvCxnSpPr>
          <p:cNvPr id="26" name="직선 연결선 25"/>
          <p:cNvCxnSpPr/>
          <p:nvPr/>
        </p:nvCxnSpPr>
        <p:spPr>
          <a:xfrm>
            <a:off x="745832" y="1627506"/>
            <a:ext cx="9932000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1474452" y="2299939"/>
            <a:ext cx="2223293" cy="5164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+mn-ea"/>
              </a:rPr>
              <a:t>Servlet </a:t>
            </a:r>
            <a:r>
              <a:rPr lang="ko-KR" altLang="en-US" dirty="0">
                <a:latin typeface="+mn-ea"/>
              </a:rPr>
              <a:t>클래스 제작</a:t>
            </a:r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286871" y="3368656"/>
            <a:ext cx="4554070" cy="5164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+mn-ea"/>
              </a:rPr>
              <a:t>@</a:t>
            </a:r>
            <a:r>
              <a:rPr lang="en-US" altLang="ko-KR" dirty="0" err="1">
                <a:latin typeface="+mn-ea"/>
              </a:rPr>
              <a:t>WebInitParam</a:t>
            </a:r>
            <a:r>
              <a:rPr lang="ko-KR" altLang="en-US" dirty="0">
                <a:latin typeface="+mn-ea"/>
              </a:rPr>
              <a:t>에 초기화 </a:t>
            </a:r>
            <a:r>
              <a:rPr lang="ko-KR" altLang="en-US" dirty="0" err="1">
                <a:latin typeface="+mn-ea"/>
              </a:rPr>
              <a:t>파라미터</a:t>
            </a:r>
            <a:r>
              <a:rPr lang="ko-KR" altLang="en-US" dirty="0">
                <a:latin typeface="+mn-ea"/>
              </a:rPr>
              <a:t> 기술</a:t>
            </a:r>
            <a:endParaRPr lang="ko-KR" altLang="en-US" dirty="0"/>
          </a:p>
        </p:txBody>
      </p:sp>
      <p:sp>
        <p:nvSpPr>
          <p:cNvPr id="18" name="직사각형 17"/>
          <p:cNvSpPr/>
          <p:nvPr/>
        </p:nvSpPr>
        <p:spPr>
          <a:xfrm>
            <a:off x="843757" y="4437373"/>
            <a:ext cx="3484684" cy="7768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latin typeface="+mn-ea"/>
              </a:rPr>
              <a:t>ServletConfig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 err="1">
                <a:latin typeface="+mn-ea"/>
              </a:rPr>
              <a:t>메소드</a:t>
            </a:r>
            <a:r>
              <a:rPr lang="ko-KR" altLang="en-US" dirty="0">
                <a:latin typeface="+mn-ea"/>
              </a:rPr>
              <a:t> 이용해서</a:t>
            </a:r>
            <a:endParaRPr lang="en-US" altLang="ko-KR" dirty="0">
              <a:latin typeface="+mn-ea"/>
            </a:endParaRPr>
          </a:p>
          <a:p>
            <a:pPr algn="ctr"/>
            <a:r>
              <a:rPr lang="ko-KR" altLang="en-US" dirty="0">
                <a:latin typeface="+mn-ea"/>
              </a:rPr>
              <a:t>데이터 불러오기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0305" y="4455303"/>
            <a:ext cx="2487521" cy="606136"/>
          </a:xfrm>
          <a:prstGeom prst="rect">
            <a:avLst/>
          </a:prstGeom>
        </p:spPr>
      </p:pic>
      <p:cxnSp>
        <p:nvCxnSpPr>
          <p:cNvPr id="12" name="직선 화살표 연결선 11"/>
          <p:cNvCxnSpPr>
            <a:stCxn id="16" idx="2"/>
            <a:endCxn id="17" idx="0"/>
          </p:cNvCxnSpPr>
          <p:nvPr/>
        </p:nvCxnSpPr>
        <p:spPr>
          <a:xfrm flipH="1">
            <a:off x="2563906" y="2816382"/>
            <a:ext cx="22193" cy="5522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/>
          <p:nvPr/>
        </p:nvCxnSpPr>
        <p:spPr>
          <a:xfrm>
            <a:off x="2586098" y="3875534"/>
            <a:ext cx="1" cy="5522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/>
          <p:cNvSpPr/>
          <p:nvPr/>
        </p:nvSpPr>
        <p:spPr>
          <a:xfrm>
            <a:off x="4990305" y="3407472"/>
            <a:ext cx="6296260" cy="45631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4990305" y="4440575"/>
            <a:ext cx="2418999" cy="58569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445653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3060" y="6030842"/>
            <a:ext cx="3550227" cy="55890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3060" y="3225439"/>
            <a:ext cx="3697432" cy="224270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</a:rPr>
              <a:t>데이터 공유 </a:t>
            </a:r>
            <a:r>
              <a:rPr lang="en-US" altLang="ko-KR" sz="1600" b="1" dirty="0">
                <a:latin typeface="+mn-ea"/>
              </a:rPr>
              <a:t>: </a:t>
            </a:r>
            <a:r>
              <a:rPr lang="en-US" altLang="ko-KR" sz="1600" b="1" dirty="0" err="1">
                <a:latin typeface="+mn-ea"/>
              </a:rPr>
              <a:t>ServletContext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7008" y="1116906"/>
            <a:ext cx="1067679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여러 </a:t>
            </a:r>
            <a:r>
              <a:rPr lang="en-US" altLang="ko-KR" sz="1100" dirty="0">
                <a:latin typeface="+mn-ea"/>
              </a:rPr>
              <a:t>Servlet</a:t>
            </a:r>
            <a:r>
              <a:rPr lang="ko-KR" altLang="en-US" sz="1100" dirty="0">
                <a:latin typeface="+mn-ea"/>
              </a:rPr>
              <a:t>에서 특정 데이터를 공유해야 할 경우 </a:t>
            </a:r>
            <a:r>
              <a:rPr lang="en-US" altLang="ko-KR" sz="1100" dirty="0">
                <a:latin typeface="+mn-ea"/>
              </a:rPr>
              <a:t>context parameter</a:t>
            </a:r>
            <a:r>
              <a:rPr lang="ko-KR" altLang="en-US" sz="1100" dirty="0">
                <a:latin typeface="+mn-ea"/>
              </a:rPr>
              <a:t>를 이용해서 </a:t>
            </a:r>
            <a:r>
              <a:rPr lang="en-US" altLang="ko-KR" sz="1100" dirty="0">
                <a:latin typeface="+mn-ea"/>
              </a:rPr>
              <a:t>web.xml</a:t>
            </a:r>
            <a:r>
              <a:rPr lang="ko-KR" altLang="en-US" sz="1100" dirty="0">
                <a:latin typeface="+mn-ea"/>
              </a:rPr>
              <a:t>에 데이터를 기술하고</a:t>
            </a:r>
            <a:r>
              <a:rPr lang="en-US" altLang="ko-KR" sz="1100" dirty="0">
                <a:latin typeface="+mn-ea"/>
              </a:rPr>
              <a:t>, Servlet</a:t>
            </a:r>
            <a:r>
              <a:rPr lang="ko-KR" altLang="en-US" sz="1100" dirty="0">
                <a:latin typeface="+mn-ea"/>
              </a:rPr>
              <a:t>에서 공유하면서 사용 할 수 있습니다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>
                <a:latin typeface="+mn-ea"/>
              </a:rPr>
              <a:t>(jsp_8_2_ex1_contextparamex)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77008" y="2127065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web.xml</a:t>
            </a:r>
            <a:r>
              <a:rPr lang="ko-KR" altLang="en-US" sz="1100" dirty="0">
                <a:latin typeface="+mn-ea"/>
              </a:rPr>
              <a:t>파일에</a:t>
            </a:r>
            <a:r>
              <a:rPr lang="en-US" altLang="ko-KR" sz="1100" dirty="0">
                <a:latin typeface="+mn-ea"/>
              </a:rPr>
              <a:t> context parameter</a:t>
            </a:r>
            <a:r>
              <a:rPr lang="ko-KR" altLang="en-US" sz="1100" dirty="0">
                <a:latin typeface="+mn-ea"/>
              </a:rPr>
              <a:t> 기술</a:t>
            </a:r>
            <a:endParaRPr lang="en-US" altLang="ko-KR" sz="1100" dirty="0">
              <a:latin typeface="+mn-ea"/>
            </a:endParaRPr>
          </a:p>
        </p:txBody>
      </p:sp>
      <p:cxnSp>
        <p:nvCxnSpPr>
          <p:cNvPr id="26" name="직선 연결선 25"/>
          <p:cNvCxnSpPr/>
          <p:nvPr/>
        </p:nvCxnSpPr>
        <p:spPr>
          <a:xfrm>
            <a:off x="745832" y="2380546"/>
            <a:ext cx="9932000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1474452" y="2819895"/>
            <a:ext cx="2223293" cy="5164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+mn-ea"/>
              </a:rPr>
              <a:t>Servlet </a:t>
            </a:r>
            <a:r>
              <a:rPr lang="ko-KR" altLang="en-US" dirty="0">
                <a:latin typeface="+mn-ea"/>
              </a:rPr>
              <a:t>클래스 제작</a:t>
            </a:r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358589" y="3888612"/>
            <a:ext cx="4455458" cy="5164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+mn-ea"/>
              </a:rPr>
              <a:t>web.xml</a:t>
            </a:r>
            <a:r>
              <a:rPr lang="ko-KR" altLang="en-US" dirty="0">
                <a:latin typeface="+mn-ea"/>
              </a:rPr>
              <a:t>파일에 </a:t>
            </a:r>
            <a:r>
              <a:rPr lang="en-US" altLang="ko-KR" dirty="0">
                <a:latin typeface="+mn-ea"/>
              </a:rPr>
              <a:t>context parameter </a:t>
            </a:r>
            <a:r>
              <a:rPr lang="ko-KR" altLang="en-US" dirty="0">
                <a:latin typeface="+mn-ea"/>
              </a:rPr>
              <a:t>기술</a:t>
            </a:r>
            <a:endParaRPr lang="ko-KR" altLang="en-US" dirty="0"/>
          </a:p>
        </p:txBody>
      </p:sp>
      <p:sp>
        <p:nvSpPr>
          <p:cNvPr id="18" name="직사각형 17"/>
          <p:cNvSpPr/>
          <p:nvPr/>
        </p:nvSpPr>
        <p:spPr>
          <a:xfrm>
            <a:off x="843757" y="5933417"/>
            <a:ext cx="3484684" cy="7768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latin typeface="+mn-ea"/>
              </a:rPr>
              <a:t>ServletContext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 err="1">
                <a:latin typeface="+mn-ea"/>
              </a:rPr>
              <a:t>메소드</a:t>
            </a:r>
            <a:r>
              <a:rPr lang="ko-KR" altLang="en-US" dirty="0">
                <a:latin typeface="+mn-ea"/>
              </a:rPr>
              <a:t> 이용해서</a:t>
            </a:r>
            <a:endParaRPr lang="en-US" altLang="ko-KR" dirty="0">
              <a:latin typeface="+mn-ea"/>
            </a:endParaRPr>
          </a:p>
          <a:p>
            <a:pPr algn="ctr"/>
            <a:r>
              <a:rPr lang="ko-KR" altLang="en-US" dirty="0">
                <a:latin typeface="+mn-ea"/>
              </a:rPr>
              <a:t>데이터 불러오기</a:t>
            </a:r>
            <a:endParaRPr lang="ko-KR" altLang="en-US" dirty="0"/>
          </a:p>
        </p:txBody>
      </p:sp>
      <p:cxnSp>
        <p:nvCxnSpPr>
          <p:cNvPr id="12" name="직선 화살표 연결선 11"/>
          <p:cNvCxnSpPr>
            <a:stCxn id="16" idx="2"/>
            <a:endCxn id="17" idx="0"/>
          </p:cNvCxnSpPr>
          <p:nvPr/>
        </p:nvCxnSpPr>
        <p:spPr>
          <a:xfrm>
            <a:off x="2586099" y="3336338"/>
            <a:ext cx="219" cy="5522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/>
          <p:nvPr/>
        </p:nvCxnSpPr>
        <p:spPr>
          <a:xfrm>
            <a:off x="2586098" y="4395490"/>
            <a:ext cx="0" cy="1486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/>
          <p:cNvSpPr/>
          <p:nvPr/>
        </p:nvSpPr>
        <p:spPr>
          <a:xfrm>
            <a:off x="4990305" y="3147497"/>
            <a:ext cx="3839930" cy="238372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4990305" y="6004052"/>
            <a:ext cx="3839930" cy="58569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982803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9966" y="2525740"/>
            <a:ext cx="3671168" cy="258341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err="1">
                <a:latin typeface="+mn-ea"/>
              </a:rPr>
              <a:t>웹어플리케이션</a:t>
            </a:r>
            <a:r>
              <a:rPr lang="ko-KR" altLang="en-US" sz="1600" b="1" dirty="0">
                <a:latin typeface="+mn-ea"/>
              </a:rPr>
              <a:t> 감시 </a:t>
            </a:r>
            <a:r>
              <a:rPr lang="en-US" altLang="ko-KR" sz="1600" b="1" dirty="0">
                <a:latin typeface="+mn-ea"/>
              </a:rPr>
              <a:t>: </a:t>
            </a:r>
            <a:r>
              <a:rPr lang="en-US" altLang="ko-KR" sz="1600" b="1" dirty="0" err="1">
                <a:latin typeface="+mn-ea"/>
              </a:rPr>
              <a:t>ServletContextListener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7008" y="1116906"/>
            <a:ext cx="10676792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>
                <a:latin typeface="+mn-ea"/>
              </a:rPr>
              <a:t>웹어플리케이션의</a:t>
            </a:r>
            <a:r>
              <a:rPr lang="ko-KR" altLang="en-US" sz="1100" dirty="0">
                <a:latin typeface="+mn-ea"/>
              </a:rPr>
              <a:t> 생명주기</a:t>
            </a:r>
            <a:r>
              <a:rPr lang="en-US" altLang="ko-KR" sz="1100" dirty="0">
                <a:latin typeface="+mn-ea"/>
              </a:rPr>
              <a:t>(</a:t>
            </a:r>
            <a:r>
              <a:rPr lang="en-US" altLang="ko-KR" sz="1100" dirty="0" err="1">
                <a:latin typeface="+mn-ea"/>
              </a:rPr>
              <a:t>LifeCycle</a:t>
            </a:r>
            <a:r>
              <a:rPr lang="en-US" altLang="ko-KR" sz="1100" dirty="0">
                <a:latin typeface="+mn-ea"/>
              </a:rPr>
              <a:t>)</a:t>
            </a:r>
            <a:r>
              <a:rPr lang="ko-KR" altLang="en-US" sz="1100" dirty="0">
                <a:latin typeface="+mn-ea"/>
              </a:rPr>
              <a:t>를 감시하는 </a:t>
            </a:r>
            <a:r>
              <a:rPr lang="ko-KR" altLang="en-US" sz="1100" dirty="0" err="1">
                <a:latin typeface="+mn-ea"/>
              </a:rPr>
              <a:t>리스너</a:t>
            </a:r>
            <a:r>
              <a:rPr lang="en-US" altLang="ko-KR" sz="1100" dirty="0">
                <a:latin typeface="+mn-ea"/>
              </a:rPr>
              <a:t>(Listener)</a:t>
            </a:r>
            <a:r>
              <a:rPr lang="ko-KR" altLang="en-US" sz="1100" dirty="0">
                <a:latin typeface="+mn-ea"/>
              </a:rPr>
              <a:t>가 있습니다</a:t>
            </a:r>
            <a:r>
              <a:rPr lang="en-US" altLang="ko-KR" sz="1100" dirty="0">
                <a:latin typeface="+mn-ea"/>
              </a:rPr>
              <a:t>. </a:t>
            </a:r>
            <a:r>
              <a:rPr lang="ko-KR" altLang="en-US" sz="1100" dirty="0">
                <a:latin typeface="+mn-ea"/>
              </a:rPr>
              <a:t>바로 </a:t>
            </a:r>
            <a:r>
              <a:rPr lang="en-US" altLang="ko-KR" sz="1100" dirty="0" err="1">
                <a:latin typeface="+mn-ea"/>
              </a:rPr>
              <a:t>ServletContextListener</a:t>
            </a:r>
            <a:r>
              <a:rPr lang="en-US" altLang="ko-KR" sz="1100" dirty="0">
                <a:latin typeface="+mn-ea"/>
              </a:rPr>
              <a:t> </a:t>
            </a:r>
            <a:r>
              <a:rPr lang="ko-KR" altLang="en-US" sz="1100" dirty="0">
                <a:latin typeface="+mn-ea"/>
              </a:rPr>
              <a:t>입니다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ko-KR" altLang="en-US" sz="1100" dirty="0" err="1">
                <a:latin typeface="+mn-ea"/>
              </a:rPr>
              <a:t>리스너의</a:t>
            </a:r>
            <a:r>
              <a:rPr lang="ko-KR" altLang="en-US" sz="1100" dirty="0">
                <a:latin typeface="+mn-ea"/>
              </a:rPr>
              <a:t> 해당 </a:t>
            </a:r>
            <a:r>
              <a:rPr lang="ko-KR" altLang="en-US" sz="1100" dirty="0" err="1">
                <a:latin typeface="+mn-ea"/>
              </a:rPr>
              <a:t>메소드가</a:t>
            </a:r>
            <a:r>
              <a:rPr lang="ko-KR" altLang="en-US" sz="1100" dirty="0">
                <a:latin typeface="+mn-ea"/>
              </a:rPr>
              <a:t> 웹 어플리케이션의 시작과 종료 시 호출 됩니다</a:t>
            </a:r>
            <a:r>
              <a:rPr lang="en-US" altLang="ko-KR" sz="1100" dirty="0">
                <a:latin typeface="+mn-ea"/>
              </a:rPr>
              <a:t>.(</a:t>
            </a:r>
            <a:r>
              <a:rPr lang="en-US" altLang="ko-KR" sz="1100" dirty="0" err="1">
                <a:latin typeface="+mn-ea"/>
              </a:rPr>
              <a:t>contextInitialized</a:t>
            </a:r>
            <a:r>
              <a:rPr lang="en-US" altLang="ko-KR" sz="1100" dirty="0">
                <a:latin typeface="+mn-ea"/>
              </a:rPr>
              <a:t>(), </a:t>
            </a:r>
            <a:r>
              <a:rPr lang="en-US" altLang="ko-KR" sz="1100" dirty="0" err="1">
                <a:latin typeface="+mn-ea"/>
              </a:rPr>
              <a:t>contextDestroyed</a:t>
            </a:r>
            <a:r>
              <a:rPr lang="en-US" altLang="ko-KR" sz="1100" dirty="0">
                <a:latin typeface="+mn-ea"/>
              </a:rPr>
              <a:t>())</a:t>
            </a:r>
          </a:p>
          <a:p>
            <a:r>
              <a:rPr lang="en-US" altLang="ko-KR" sz="1100" dirty="0">
                <a:latin typeface="+mn-ea"/>
              </a:rPr>
              <a:t>※ </a:t>
            </a:r>
            <a:r>
              <a:rPr lang="ko-KR" altLang="en-US" sz="1100" dirty="0" err="1">
                <a:latin typeface="+mn-ea"/>
              </a:rPr>
              <a:t>웹어플리케이션</a:t>
            </a:r>
            <a:r>
              <a:rPr lang="ko-KR" altLang="en-US" sz="1100" dirty="0">
                <a:latin typeface="+mn-ea"/>
              </a:rPr>
              <a:t> </a:t>
            </a:r>
            <a:r>
              <a:rPr lang="en-US" altLang="ko-KR" sz="1100" dirty="0">
                <a:latin typeface="+mn-ea"/>
              </a:rPr>
              <a:t>!= </a:t>
            </a:r>
            <a:r>
              <a:rPr lang="ko-KR" altLang="en-US" sz="1100" dirty="0" err="1">
                <a:latin typeface="+mn-ea"/>
              </a:rPr>
              <a:t>서블릿입니다</a:t>
            </a:r>
            <a:r>
              <a:rPr lang="en-US" altLang="ko-KR" sz="1100" dirty="0">
                <a:latin typeface="+mn-ea"/>
              </a:rPr>
              <a:t>. </a:t>
            </a:r>
            <a:r>
              <a:rPr lang="ko-KR" altLang="en-US" sz="1100" dirty="0" err="1">
                <a:latin typeface="+mn-ea"/>
              </a:rPr>
              <a:t>서블릿은</a:t>
            </a:r>
            <a:r>
              <a:rPr lang="ko-KR" altLang="en-US" sz="1100" dirty="0">
                <a:latin typeface="+mn-ea"/>
              </a:rPr>
              <a:t> 컴포넌트 즉 구성요소이며</a:t>
            </a:r>
            <a:r>
              <a:rPr lang="en-US" altLang="ko-KR" sz="1100" dirty="0">
                <a:latin typeface="+mn-ea"/>
              </a:rPr>
              <a:t>, </a:t>
            </a:r>
            <a:r>
              <a:rPr lang="ko-KR" altLang="en-US" sz="1100" dirty="0" err="1">
                <a:latin typeface="+mn-ea"/>
              </a:rPr>
              <a:t>서블릿들이</a:t>
            </a:r>
            <a:r>
              <a:rPr lang="ko-KR" altLang="en-US" sz="1100" dirty="0">
                <a:latin typeface="+mn-ea"/>
              </a:rPr>
              <a:t> 웹 어플리케이션 안에 있습니다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ko-KR" altLang="en-US" sz="1100" dirty="0">
                <a:latin typeface="+mn-ea"/>
              </a:rPr>
              <a:t>즉 </a:t>
            </a:r>
            <a:r>
              <a:rPr lang="ko-KR" altLang="en-US" sz="1100" dirty="0" err="1">
                <a:latin typeface="+mn-ea"/>
              </a:rPr>
              <a:t>웹어플리케이션이</a:t>
            </a:r>
            <a:r>
              <a:rPr lang="ko-KR" altLang="en-US" sz="1100" dirty="0">
                <a:latin typeface="+mn-ea"/>
              </a:rPr>
              <a:t> </a:t>
            </a:r>
            <a:r>
              <a:rPr lang="ko-KR" altLang="en-US" sz="1100" dirty="0" err="1">
                <a:latin typeface="+mn-ea"/>
              </a:rPr>
              <a:t>서블릿을</a:t>
            </a:r>
            <a:r>
              <a:rPr lang="ko-KR" altLang="en-US" sz="1100" dirty="0">
                <a:latin typeface="+mn-ea"/>
              </a:rPr>
              <a:t> 담고 있습니다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>
                <a:latin typeface="+mn-ea"/>
              </a:rPr>
              <a:t>(jsp_8_3_ex1_contextparamex)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77008" y="2127065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web.xml</a:t>
            </a:r>
            <a:r>
              <a:rPr lang="ko-KR" altLang="en-US" sz="1100" dirty="0">
                <a:latin typeface="+mn-ea"/>
              </a:rPr>
              <a:t>파일에</a:t>
            </a:r>
            <a:r>
              <a:rPr lang="en-US" altLang="ko-KR" sz="1100" dirty="0">
                <a:latin typeface="+mn-ea"/>
              </a:rPr>
              <a:t> </a:t>
            </a:r>
            <a:r>
              <a:rPr lang="ko-KR" altLang="en-US" sz="1100" dirty="0" err="1">
                <a:latin typeface="+mn-ea"/>
              </a:rPr>
              <a:t>리스너</a:t>
            </a:r>
            <a:r>
              <a:rPr lang="ko-KR" altLang="en-US" sz="1100" dirty="0">
                <a:latin typeface="+mn-ea"/>
              </a:rPr>
              <a:t> 클래스 기술</a:t>
            </a:r>
            <a:endParaRPr lang="en-US" altLang="ko-KR" sz="1100" dirty="0">
              <a:latin typeface="+mn-ea"/>
            </a:endParaRPr>
          </a:p>
        </p:txBody>
      </p:sp>
      <p:cxnSp>
        <p:nvCxnSpPr>
          <p:cNvPr id="26" name="직선 연결선 25"/>
          <p:cNvCxnSpPr/>
          <p:nvPr/>
        </p:nvCxnSpPr>
        <p:spPr>
          <a:xfrm>
            <a:off x="745832" y="2380546"/>
            <a:ext cx="9932000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509839" y="2819895"/>
            <a:ext cx="2223293" cy="5164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latin typeface="+mn-ea"/>
              </a:rPr>
              <a:t>리스너</a:t>
            </a:r>
            <a:r>
              <a:rPr lang="ko-KR" altLang="en-US" dirty="0">
                <a:latin typeface="+mn-ea"/>
              </a:rPr>
              <a:t> 클래스 제작</a:t>
            </a:r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358369" y="5535234"/>
            <a:ext cx="2526233" cy="5164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+mn-ea"/>
              </a:rPr>
              <a:t>web.xml</a:t>
            </a:r>
            <a:r>
              <a:rPr lang="ko-KR" altLang="en-US" dirty="0">
                <a:latin typeface="+mn-ea"/>
              </a:rPr>
              <a:t>파일에 </a:t>
            </a:r>
            <a:endParaRPr lang="en-US" altLang="ko-KR" dirty="0">
              <a:latin typeface="+mn-ea"/>
            </a:endParaRPr>
          </a:p>
          <a:p>
            <a:pPr algn="ctr"/>
            <a:r>
              <a:rPr lang="ko-KR" altLang="en-US" dirty="0" err="1">
                <a:latin typeface="+mn-ea"/>
              </a:rPr>
              <a:t>리스너</a:t>
            </a:r>
            <a:r>
              <a:rPr lang="ko-KR" altLang="en-US" dirty="0">
                <a:latin typeface="+mn-ea"/>
              </a:rPr>
              <a:t> 클래스 기술</a:t>
            </a:r>
            <a:endParaRPr lang="ko-KR" altLang="en-US" dirty="0"/>
          </a:p>
        </p:txBody>
      </p:sp>
      <p:cxnSp>
        <p:nvCxnSpPr>
          <p:cNvPr id="12" name="직선 화살표 연결선 11"/>
          <p:cNvCxnSpPr>
            <a:cxnSpLocks/>
            <a:stCxn id="16" idx="2"/>
            <a:endCxn id="17" idx="0"/>
          </p:cNvCxnSpPr>
          <p:nvPr/>
        </p:nvCxnSpPr>
        <p:spPr>
          <a:xfrm>
            <a:off x="1621486" y="3336338"/>
            <a:ext cx="0" cy="21988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/>
          <p:cNvSpPr/>
          <p:nvPr/>
        </p:nvSpPr>
        <p:spPr>
          <a:xfrm>
            <a:off x="3367254" y="3385926"/>
            <a:ext cx="3253154" cy="172323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9967" y="5572299"/>
            <a:ext cx="3578136" cy="493783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3102043" y="5536512"/>
            <a:ext cx="3759091" cy="52957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80D681B5-9140-40ED-A721-B494C8DCE092}"/>
              </a:ext>
            </a:extLst>
          </p:cNvPr>
          <p:cNvSpPr/>
          <p:nvPr/>
        </p:nvSpPr>
        <p:spPr>
          <a:xfrm>
            <a:off x="7145518" y="3063711"/>
            <a:ext cx="4128940" cy="29449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61426D-1711-4991-B0D6-A643F636D96E}"/>
              </a:ext>
            </a:extLst>
          </p:cNvPr>
          <p:cNvSpPr txBox="1"/>
          <p:nvPr/>
        </p:nvSpPr>
        <p:spPr>
          <a:xfrm>
            <a:off x="8314440" y="2634028"/>
            <a:ext cx="1864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웹어플리케이션</a:t>
            </a:r>
            <a:r>
              <a:rPr lang="ko-KR" altLang="en-US" dirty="0"/>
              <a:t> </a:t>
            </a: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1A70B256-08BC-45E3-97B6-75BB3F960F4A}"/>
              </a:ext>
            </a:extLst>
          </p:cNvPr>
          <p:cNvSpPr/>
          <p:nvPr/>
        </p:nvSpPr>
        <p:spPr>
          <a:xfrm>
            <a:off x="7494923" y="3761561"/>
            <a:ext cx="1513743" cy="875295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5572BB3-DA07-49EC-AA89-4F47B5F150EC}"/>
              </a:ext>
            </a:extLst>
          </p:cNvPr>
          <p:cNvSpPr txBox="1"/>
          <p:nvPr/>
        </p:nvSpPr>
        <p:spPr>
          <a:xfrm>
            <a:off x="7941675" y="3413314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서블릿</a:t>
            </a:r>
            <a:endParaRPr lang="ko-KR" altLang="en-US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A978E86A-A7BC-4B8C-BECC-9AB97285AA2A}"/>
              </a:ext>
            </a:extLst>
          </p:cNvPr>
          <p:cNvSpPr/>
          <p:nvPr/>
        </p:nvSpPr>
        <p:spPr>
          <a:xfrm>
            <a:off x="9241577" y="3761561"/>
            <a:ext cx="1323915" cy="875295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A0385E7-F802-48A4-B3C3-A4424A244F0C}"/>
              </a:ext>
            </a:extLst>
          </p:cNvPr>
          <p:cNvSpPr txBox="1"/>
          <p:nvPr/>
        </p:nvSpPr>
        <p:spPr>
          <a:xfrm>
            <a:off x="9405432" y="3287053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서블릿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8005322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8898" y="4195453"/>
            <a:ext cx="5191125" cy="62865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err="1">
                <a:latin typeface="+mn-ea"/>
              </a:rPr>
              <a:t>웹어플리케이션</a:t>
            </a:r>
            <a:r>
              <a:rPr lang="ko-KR" altLang="en-US" sz="1600" b="1" dirty="0">
                <a:latin typeface="+mn-ea"/>
              </a:rPr>
              <a:t> 감시 </a:t>
            </a:r>
            <a:r>
              <a:rPr lang="en-US" altLang="ko-KR" sz="1600" b="1" dirty="0">
                <a:latin typeface="+mn-ea"/>
              </a:rPr>
              <a:t>: </a:t>
            </a:r>
            <a:r>
              <a:rPr lang="en-US" altLang="ko-KR" sz="1600" b="1" dirty="0" err="1">
                <a:latin typeface="+mn-ea"/>
              </a:rPr>
              <a:t>ServletContextListener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677008" y="1423680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>
                <a:latin typeface="+mn-ea"/>
              </a:rPr>
              <a:t>리스너</a:t>
            </a:r>
            <a:r>
              <a:rPr lang="ko-KR" altLang="en-US" sz="1100" dirty="0">
                <a:latin typeface="+mn-ea"/>
              </a:rPr>
              <a:t> 클래스에 명시적으로 기술</a:t>
            </a:r>
            <a:r>
              <a:rPr lang="en-US" altLang="ko-KR" sz="1100" dirty="0">
                <a:latin typeface="+mn-ea"/>
              </a:rPr>
              <a:t>(@WebListener) (jsp_8_3_ex1_contextparamex)</a:t>
            </a:r>
          </a:p>
        </p:txBody>
      </p:sp>
      <p:cxnSp>
        <p:nvCxnSpPr>
          <p:cNvPr id="26" name="직선 연결선 25"/>
          <p:cNvCxnSpPr/>
          <p:nvPr/>
        </p:nvCxnSpPr>
        <p:spPr>
          <a:xfrm>
            <a:off x="745832" y="1677161"/>
            <a:ext cx="9932000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1474452" y="2705597"/>
            <a:ext cx="2223293" cy="5164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latin typeface="+mn-ea"/>
              </a:rPr>
              <a:t>리스너</a:t>
            </a:r>
            <a:r>
              <a:rPr lang="ko-KR" altLang="en-US" dirty="0">
                <a:latin typeface="+mn-ea"/>
              </a:rPr>
              <a:t> 클래스 제작</a:t>
            </a:r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358369" y="4251557"/>
            <a:ext cx="4455458" cy="5164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+mn-ea"/>
              </a:rPr>
              <a:t>@</a:t>
            </a:r>
            <a:r>
              <a:rPr lang="en-US" altLang="ko-KR" dirty="0" err="1">
                <a:latin typeface="+mn-ea"/>
              </a:rPr>
              <a:t>WebListener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추가</a:t>
            </a:r>
            <a:endParaRPr lang="ko-KR" altLang="en-US" dirty="0"/>
          </a:p>
        </p:txBody>
      </p:sp>
      <p:cxnSp>
        <p:nvCxnSpPr>
          <p:cNvPr id="12" name="직선 화살표 연결선 11"/>
          <p:cNvCxnSpPr>
            <a:stCxn id="16" idx="2"/>
            <a:endCxn id="17" idx="0"/>
          </p:cNvCxnSpPr>
          <p:nvPr/>
        </p:nvCxnSpPr>
        <p:spPr>
          <a:xfrm flipH="1">
            <a:off x="2586098" y="3222040"/>
            <a:ext cx="1" cy="10295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/>
          <p:cNvSpPr/>
          <p:nvPr/>
        </p:nvSpPr>
        <p:spPr>
          <a:xfrm>
            <a:off x="5169877" y="4195452"/>
            <a:ext cx="1503485" cy="34137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157256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</a:rPr>
              <a:t>JSP </a:t>
            </a:r>
            <a:r>
              <a:rPr lang="ko-KR" altLang="en-US" sz="1600" b="1" dirty="0">
                <a:latin typeface="+mn-ea"/>
              </a:rPr>
              <a:t>태그의 개념 이해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7008" y="1116906"/>
            <a:ext cx="1067679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Servlet</a:t>
            </a:r>
            <a:r>
              <a:rPr lang="ko-KR" altLang="en-US" sz="1100" dirty="0">
                <a:latin typeface="+mn-ea"/>
              </a:rPr>
              <a:t>은 </a:t>
            </a:r>
            <a:r>
              <a:rPr lang="en-US" altLang="ko-KR" sz="1100" dirty="0">
                <a:latin typeface="+mn-ea"/>
              </a:rPr>
              <a:t>JAVA</a:t>
            </a:r>
            <a:r>
              <a:rPr lang="ko-KR" altLang="en-US" sz="1100" dirty="0">
                <a:latin typeface="+mn-ea"/>
              </a:rPr>
              <a:t>언어를 이용하여 문서를 작성하고</a:t>
            </a:r>
            <a:r>
              <a:rPr lang="en-US" altLang="ko-KR" sz="1100" dirty="0">
                <a:latin typeface="+mn-ea"/>
              </a:rPr>
              <a:t>, </a:t>
            </a:r>
            <a:r>
              <a:rPr lang="ko-KR" altLang="en-US" sz="1100" dirty="0">
                <a:latin typeface="+mn-ea"/>
              </a:rPr>
              <a:t>출력객체를 이용하여 </a:t>
            </a:r>
            <a:r>
              <a:rPr lang="en-US" altLang="ko-KR" sz="1100" dirty="0">
                <a:latin typeface="+mn-ea"/>
              </a:rPr>
              <a:t>HTML</a:t>
            </a:r>
            <a:r>
              <a:rPr lang="ko-KR" altLang="en-US" sz="1100" dirty="0">
                <a:latin typeface="+mn-ea"/>
              </a:rPr>
              <a:t>코드를 삽입하였습니다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>
                <a:latin typeface="+mn-ea"/>
              </a:rPr>
              <a:t>JSP</a:t>
            </a:r>
            <a:r>
              <a:rPr lang="ko-KR" altLang="en-US" sz="1100" dirty="0">
                <a:latin typeface="+mn-ea"/>
              </a:rPr>
              <a:t>는 </a:t>
            </a:r>
            <a:r>
              <a:rPr lang="en-US" altLang="ko-KR" sz="1100" dirty="0">
                <a:latin typeface="+mn-ea"/>
              </a:rPr>
              <a:t>Servlet</a:t>
            </a:r>
            <a:r>
              <a:rPr lang="ko-KR" altLang="en-US" sz="1100" dirty="0">
                <a:latin typeface="+mn-ea"/>
              </a:rPr>
              <a:t>과 반대로 </a:t>
            </a:r>
            <a:r>
              <a:rPr lang="en-US" altLang="ko-KR" sz="1100" dirty="0">
                <a:latin typeface="+mn-ea"/>
              </a:rPr>
              <a:t>HTML</a:t>
            </a:r>
            <a:r>
              <a:rPr lang="ko-KR" altLang="en-US" sz="1100" dirty="0">
                <a:latin typeface="+mn-ea"/>
              </a:rPr>
              <a:t>코드에 </a:t>
            </a:r>
            <a:r>
              <a:rPr lang="en-US" altLang="ko-KR" sz="1100" dirty="0">
                <a:latin typeface="+mn-ea"/>
              </a:rPr>
              <a:t>JAVA</a:t>
            </a:r>
            <a:r>
              <a:rPr lang="ko-KR" altLang="en-US" sz="1100" dirty="0">
                <a:latin typeface="+mn-ea"/>
              </a:rPr>
              <a:t>언어를 삽입하여 동적 문서를 만들 수 있습니다</a:t>
            </a:r>
            <a:r>
              <a:rPr lang="en-US" altLang="ko-KR" sz="1100" dirty="0">
                <a:latin typeface="+mn-ea"/>
              </a:rPr>
              <a:t>.(</a:t>
            </a:r>
            <a:r>
              <a:rPr lang="ko-KR" altLang="en-US" sz="1100" dirty="0" err="1">
                <a:latin typeface="+mn-ea"/>
              </a:rPr>
              <a:t>서블릿은</a:t>
            </a:r>
            <a:r>
              <a:rPr lang="ko-KR" altLang="en-US" sz="1100" dirty="0">
                <a:latin typeface="+mn-ea"/>
              </a:rPr>
              <a:t> </a:t>
            </a:r>
            <a:r>
              <a:rPr lang="en-US" altLang="ko-KR" sz="1100" dirty="0">
                <a:latin typeface="+mn-ea"/>
              </a:rPr>
              <a:t>java </a:t>
            </a:r>
            <a:r>
              <a:rPr lang="ko-KR" altLang="en-US" sz="1100" dirty="0">
                <a:latin typeface="+mn-ea"/>
              </a:rPr>
              <a:t>코드 안에 </a:t>
            </a:r>
            <a:r>
              <a:rPr lang="en-US" altLang="ko-KR" sz="1100" dirty="0">
                <a:latin typeface="+mn-ea"/>
              </a:rPr>
              <a:t>html </a:t>
            </a:r>
            <a:r>
              <a:rPr lang="ko-KR" altLang="en-US" sz="1100" dirty="0">
                <a:latin typeface="+mn-ea"/>
              </a:rPr>
              <a:t>코드가 삽입되는 경우</a:t>
            </a:r>
            <a:r>
              <a:rPr lang="en-US" altLang="ko-KR" sz="1100" dirty="0">
                <a:latin typeface="+mn-ea"/>
              </a:rPr>
              <a:t>)</a:t>
            </a:r>
          </a:p>
          <a:p>
            <a:r>
              <a:rPr lang="en-US" altLang="ko-KR" sz="1100" dirty="0">
                <a:latin typeface="+mn-ea"/>
              </a:rPr>
              <a:t>HTML</a:t>
            </a:r>
            <a:r>
              <a:rPr lang="ko-KR" altLang="en-US" sz="1100" dirty="0" err="1">
                <a:latin typeface="+mn-ea"/>
              </a:rPr>
              <a:t>코드안에</a:t>
            </a:r>
            <a:r>
              <a:rPr lang="ko-KR" altLang="en-US" sz="1100" dirty="0">
                <a:latin typeface="+mn-ea"/>
              </a:rPr>
              <a:t> </a:t>
            </a:r>
            <a:r>
              <a:rPr lang="en-US" altLang="ko-KR" sz="1100" dirty="0">
                <a:latin typeface="+mn-ea"/>
              </a:rPr>
              <a:t>JAVA</a:t>
            </a:r>
            <a:r>
              <a:rPr lang="ko-KR" altLang="en-US" sz="1100" dirty="0">
                <a:latin typeface="+mn-ea"/>
              </a:rPr>
              <a:t>코드를 삽입하기 위해서는 태그를 이용해야 하며</a:t>
            </a:r>
            <a:r>
              <a:rPr lang="en-US" altLang="ko-KR" sz="1100" dirty="0">
                <a:latin typeface="+mn-ea"/>
              </a:rPr>
              <a:t>, </a:t>
            </a:r>
            <a:r>
              <a:rPr lang="ko-KR" altLang="en-US" sz="1100" dirty="0">
                <a:latin typeface="+mn-ea"/>
              </a:rPr>
              <a:t>이러한 태그를 공부해야 합니다</a:t>
            </a:r>
            <a:r>
              <a:rPr lang="en-US" altLang="ko-KR" sz="1100" dirty="0">
                <a:latin typeface="+mn-ea"/>
              </a:rPr>
              <a:t>.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77008" y="2001559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JSP</a:t>
            </a:r>
            <a:r>
              <a:rPr lang="ko-KR" altLang="en-US" sz="1100" dirty="0">
                <a:latin typeface="+mn-ea"/>
              </a:rPr>
              <a:t>태그 종류</a:t>
            </a:r>
            <a:endParaRPr lang="en-US" altLang="ko-KR" sz="1100" dirty="0">
              <a:latin typeface="+mn-ea"/>
            </a:endParaRPr>
          </a:p>
        </p:txBody>
      </p:sp>
      <p:cxnSp>
        <p:nvCxnSpPr>
          <p:cNvPr id="26" name="직선 연결선 25"/>
          <p:cNvCxnSpPr/>
          <p:nvPr/>
        </p:nvCxnSpPr>
        <p:spPr>
          <a:xfrm>
            <a:off x="745832" y="2255040"/>
            <a:ext cx="9932000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/>
          <p:cNvSpPr/>
          <p:nvPr/>
        </p:nvSpPr>
        <p:spPr>
          <a:xfrm>
            <a:off x="745832" y="2411506"/>
            <a:ext cx="6938683" cy="21156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latin typeface="+mn-ea"/>
              </a:rPr>
              <a:t>지시자</a:t>
            </a:r>
            <a:r>
              <a:rPr lang="en-US" altLang="ko-KR" dirty="0">
                <a:latin typeface="+mn-ea"/>
              </a:rPr>
              <a:t>	: &lt;%@	   %&gt;	: </a:t>
            </a:r>
            <a:r>
              <a:rPr lang="ko-KR" altLang="en-US" dirty="0">
                <a:latin typeface="+mn-ea"/>
              </a:rPr>
              <a:t>페이지 속성</a:t>
            </a:r>
            <a:endParaRPr lang="en-US" altLang="ko-KR" dirty="0">
              <a:latin typeface="+mn-ea"/>
            </a:endParaRPr>
          </a:p>
          <a:p>
            <a:r>
              <a:rPr lang="ko-KR" altLang="en-US" dirty="0">
                <a:latin typeface="+mn-ea"/>
              </a:rPr>
              <a:t>주석</a:t>
            </a:r>
            <a:r>
              <a:rPr lang="en-US" altLang="ko-KR" dirty="0">
                <a:latin typeface="+mn-ea"/>
              </a:rPr>
              <a:t>	: &lt;%--	 --%&gt;</a:t>
            </a:r>
          </a:p>
          <a:p>
            <a:r>
              <a:rPr lang="ko-KR" altLang="en-US" dirty="0">
                <a:latin typeface="+mn-ea"/>
              </a:rPr>
              <a:t>선언</a:t>
            </a:r>
            <a:r>
              <a:rPr lang="en-US" altLang="ko-KR" dirty="0">
                <a:latin typeface="+mn-ea"/>
              </a:rPr>
              <a:t>	: &lt;%!	   %&gt;	: </a:t>
            </a:r>
            <a:r>
              <a:rPr lang="ko-KR" altLang="en-US" dirty="0">
                <a:latin typeface="+mn-ea"/>
              </a:rPr>
              <a:t>변수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 err="1">
                <a:latin typeface="+mn-ea"/>
              </a:rPr>
              <a:t>메소드</a:t>
            </a:r>
            <a:r>
              <a:rPr lang="ko-KR" altLang="en-US" dirty="0">
                <a:latin typeface="+mn-ea"/>
              </a:rPr>
              <a:t> 선언</a:t>
            </a:r>
            <a:endParaRPr lang="en-US" altLang="ko-KR" dirty="0">
              <a:latin typeface="+mn-ea"/>
            </a:endParaRPr>
          </a:p>
          <a:p>
            <a:r>
              <a:rPr lang="ko-KR" altLang="en-US" dirty="0" err="1">
                <a:latin typeface="+mn-ea"/>
              </a:rPr>
              <a:t>표현식</a:t>
            </a:r>
            <a:r>
              <a:rPr lang="en-US" altLang="ko-KR" dirty="0">
                <a:latin typeface="+mn-ea"/>
              </a:rPr>
              <a:t>	: &lt;%=	   %&gt;	: </a:t>
            </a:r>
            <a:r>
              <a:rPr lang="ko-KR" altLang="en-US" dirty="0">
                <a:latin typeface="+mn-ea"/>
              </a:rPr>
              <a:t>결과값 출력</a:t>
            </a:r>
            <a:endParaRPr lang="en-US" altLang="ko-KR" dirty="0">
              <a:latin typeface="+mn-ea"/>
            </a:endParaRPr>
          </a:p>
          <a:p>
            <a:r>
              <a:rPr lang="ko-KR" altLang="en-US" dirty="0" err="1">
                <a:latin typeface="+mn-ea"/>
              </a:rPr>
              <a:t>스크립트릿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: &lt;%	   %&gt;	: JAVA </a:t>
            </a:r>
            <a:r>
              <a:rPr lang="ko-KR" altLang="en-US" dirty="0">
                <a:latin typeface="+mn-ea"/>
              </a:rPr>
              <a:t>코드</a:t>
            </a:r>
            <a:endParaRPr lang="en-US" altLang="ko-KR" dirty="0">
              <a:latin typeface="+mn-ea"/>
            </a:endParaRPr>
          </a:p>
          <a:p>
            <a:r>
              <a:rPr lang="ko-KR" altLang="en-US" dirty="0">
                <a:latin typeface="+mn-ea"/>
              </a:rPr>
              <a:t>액션태그</a:t>
            </a:r>
            <a:r>
              <a:rPr lang="en-US" altLang="ko-KR" dirty="0">
                <a:latin typeface="+mn-ea"/>
              </a:rPr>
              <a:t>    : &lt;</a:t>
            </a:r>
            <a:r>
              <a:rPr lang="en-US" altLang="ko-KR" dirty="0" err="1">
                <a:latin typeface="+mn-ea"/>
              </a:rPr>
              <a:t>jsp:action</a:t>
            </a:r>
            <a:r>
              <a:rPr lang="en-US" altLang="ko-KR" dirty="0">
                <a:latin typeface="+mn-ea"/>
              </a:rPr>
              <a:t>&gt;	 &lt;/</a:t>
            </a:r>
            <a:r>
              <a:rPr lang="en-US" altLang="ko-KR" dirty="0" err="1">
                <a:latin typeface="+mn-ea"/>
              </a:rPr>
              <a:t>jsp:action</a:t>
            </a:r>
            <a:r>
              <a:rPr lang="en-US" altLang="ko-KR" dirty="0">
                <a:latin typeface="+mn-ea"/>
              </a:rPr>
              <a:t>&gt; : </a:t>
            </a:r>
            <a:r>
              <a:rPr lang="ko-KR" altLang="en-US" dirty="0" err="1">
                <a:latin typeface="+mn-ea"/>
              </a:rPr>
              <a:t>자바빈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연결</a:t>
            </a:r>
          </a:p>
        </p:txBody>
      </p:sp>
    </p:spTree>
    <p:extLst>
      <p:ext uri="{BB962C8B-B14F-4D97-AF65-F5344CB8AC3E}">
        <p14:creationId xmlns:p14="http://schemas.microsoft.com/office/powerpoint/2010/main" val="267899866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</a:rPr>
              <a:t>JSP </a:t>
            </a:r>
            <a:r>
              <a:rPr lang="ko-KR" altLang="en-US" sz="1600" b="1" dirty="0">
                <a:latin typeface="+mn-ea"/>
              </a:rPr>
              <a:t>동작 원리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7008" y="1116906"/>
            <a:ext cx="1067679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JSP</a:t>
            </a:r>
            <a:r>
              <a:rPr lang="ko-KR" altLang="en-US" sz="1100" dirty="0">
                <a:latin typeface="+mn-ea"/>
              </a:rPr>
              <a:t>가 요청되어 응답하기까지의 과정을 이해하면</a:t>
            </a:r>
            <a:r>
              <a:rPr lang="en-US" altLang="ko-KR" sz="1100" dirty="0">
                <a:latin typeface="+mn-ea"/>
              </a:rPr>
              <a:t>, </a:t>
            </a:r>
            <a:r>
              <a:rPr lang="ko-KR" altLang="en-US" sz="1100" dirty="0">
                <a:latin typeface="+mn-ea"/>
              </a:rPr>
              <a:t>개발에 많은 도움이 됩니다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>
                <a:latin typeface="+mn-ea"/>
              </a:rPr>
              <a:t>(jsp_9_2_ex1_jsparchex)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77008" y="2022341"/>
            <a:ext cx="1067679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클라이언트가 </a:t>
            </a:r>
            <a:r>
              <a:rPr lang="ko-KR" altLang="en-US" sz="1100" dirty="0" err="1">
                <a:latin typeface="+mn-ea"/>
              </a:rPr>
              <a:t>웹브라우저로</a:t>
            </a:r>
            <a:r>
              <a:rPr lang="ko-KR" altLang="en-US" sz="1100" dirty="0">
                <a:latin typeface="+mn-ea"/>
              </a:rPr>
              <a:t> </a:t>
            </a:r>
            <a:r>
              <a:rPr lang="en-US" altLang="ko-KR" sz="1100" dirty="0" err="1">
                <a:latin typeface="+mn-ea"/>
              </a:rPr>
              <a:t>helloWorld.jsp</a:t>
            </a:r>
            <a:r>
              <a:rPr lang="ko-KR" altLang="en-US" sz="1100" dirty="0">
                <a:latin typeface="+mn-ea"/>
              </a:rPr>
              <a:t>를 요청하게 되면 </a:t>
            </a:r>
            <a:r>
              <a:rPr lang="en-US" altLang="ko-KR" sz="1100" dirty="0">
                <a:latin typeface="+mn-ea"/>
              </a:rPr>
              <a:t>JSP</a:t>
            </a:r>
            <a:r>
              <a:rPr lang="ko-KR" altLang="en-US" sz="1100" dirty="0">
                <a:latin typeface="+mn-ea"/>
              </a:rPr>
              <a:t>컨테이너가 </a:t>
            </a:r>
            <a:r>
              <a:rPr lang="en-US" altLang="ko-KR" sz="1100" dirty="0">
                <a:latin typeface="+mn-ea"/>
              </a:rPr>
              <a:t>JSP</a:t>
            </a:r>
            <a:r>
              <a:rPr lang="ko-KR" altLang="en-US" sz="1100" dirty="0">
                <a:latin typeface="+mn-ea"/>
              </a:rPr>
              <a:t>파일을 </a:t>
            </a:r>
            <a:r>
              <a:rPr lang="en-US" altLang="ko-KR" sz="1100" dirty="0">
                <a:latin typeface="+mn-ea"/>
              </a:rPr>
              <a:t>Servlet</a:t>
            </a:r>
            <a:r>
              <a:rPr lang="ko-KR" altLang="en-US" sz="1100" dirty="0">
                <a:latin typeface="+mn-ea"/>
              </a:rPr>
              <a:t>파일</a:t>
            </a:r>
            <a:r>
              <a:rPr lang="en-US" altLang="ko-KR" sz="1100" dirty="0">
                <a:latin typeface="+mn-ea"/>
              </a:rPr>
              <a:t>(.java)</a:t>
            </a:r>
            <a:r>
              <a:rPr lang="ko-KR" altLang="en-US" sz="1100" dirty="0">
                <a:latin typeface="+mn-ea"/>
              </a:rPr>
              <a:t>로 변환합니다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ko-KR" altLang="en-US" sz="1100" dirty="0">
                <a:latin typeface="+mn-ea"/>
              </a:rPr>
              <a:t>그리고 </a:t>
            </a:r>
            <a:r>
              <a:rPr lang="en-US" altLang="ko-KR" sz="1100" dirty="0">
                <a:latin typeface="+mn-ea"/>
              </a:rPr>
              <a:t>Servlet</a:t>
            </a:r>
            <a:r>
              <a:rPr lang="ko-KR" altLang="en-US" sz="1100" dirty="0">
                <a:latin typeface="+mn-ea"/>
              </a:rPr>
              <a:t>파일</a:t>
            </a:r>
            <a:r>
              <a:rPr lang="en-US" altLang="ko-KR" sz="1100" dirty="0">
                <a:latin typeface="+mn-ea"/>
              </a:rPr>
              <a:t>(.java)</a:t>
            </a:r>
            <a:r>
              <a:rPr lang="ko-KR" altLang="en-US" sz="1100" dirty="0">
                <a:latin typeface="+mn-ea"/>
              </a:rPr>
              <a:t>은 컴파일 된 후 클래스 파일</a:t>
            </a:r>
            <a:r>
              <a:rPr lang="en-US" altLang="ko-KR" sz="1100" dirty="0">
                <a:latin typeface="+mn-ea"/>
              </a:rPr>
              <a:t>(.class)</a:t>
            </a:r>
            <a:r>
              <a:rPr lang="ko-KR" altLang="en-US" sz="1100" dirty="0">
                <a:latin typeface="+mn-ea"/>
              </a:rPr>
              <a:t>로 변환되고</a:t>
            </a:r>
            <a:r>
              <a:rPr lang="en-US" altLang="ko-KR" sz="1100" dirty="0">
                <a:latin typeface="+mn-ea"/>
              </a:rPr>
              <a:t>, </a:t>
            </a:r>
            <a:r>
              <a:rPr lang="ko-KR" altLang="en-US" sz="1100" dirty="0">
                <a:latin typeface="+mn-ea"/>
              </a:rPr>
              <a:t>요청한 클라이언트한테 </a:t>
            </a:r>
            <a:r>
              <a:rPr lang="en-US" altLang="ko-KR" sz="1100" dirty="0">
                <a:latin typeface="+mn-ea"/>
              </a:rPr>
              <a:t>html</a:t>
            </a:r>
            <a:r>
              <a:rPr lang="ko-KR" altLang="en-US" sz="1100" dirty="0">
                <a:latin typeface="+mn-ea"/>
              </a:rPr>
              <a:t>파일 형태로 응답 됩니다</a:t>
            </a:r>
            <a:r>
              <a:rPr lang="en-US" altLang="ko-KR" sz="1100" dirty="0">
                <a:latin typeface="+mn-ea"/>
              </a:rPr>
              <a:t>.</a:t>
            </a:r>
            <a:r>
              <a:rPr lang="ko-KR" altLang="en-US" sz="1100" dirty="0">
                <a:latin typeface="+mn-ea"/>
              </a:rPr>
              <a:t>  </a:t>
            </a:r>
            <a:endParaRPr lang="en-US" altLang="ko-KR" sz="1100" dirty="0">
              <a:latin typeface="+mn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568822" y="2628225"/>
            <a:ext cx="4025155" cy="800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latin typeface="+mn-ea"/>
              </a:rPr>
              <a:t>웹브라우저</a:t>
            </a:r>
            <a:r>
              <a:rPr lang="ko-KR" altLang="en-US" dirty="0">
                <a:latin typeface="+mn-ea"/>
              </a:rPr>
              <a:t> 요청</a:t>
            </a:r>
            <a:endParaRPr lang="en-US" altLang="ko-KR" dirty="0">
              <a:latin typeface="+mn-ea"/>
            </a:endParaRPr>
          </a:p>
          <a:p>
            <a:pPr algn="ctr"/>
            <a:r>
              <a:rPr lang="en-US" altLang="ko-KR" sz="1100" dirty="0">
                <a:latin typeface="+mn-ea"/>
              </a:rPr>
              <a:t>http://localhost:8181/jsp_9_2_ex1_jsparchex/helloWorld.jsp</a:t>
            </a:r>
            <a:endParaRPr lang="ko-KR" altLang="en-US" sz="1100" dirty="0">
              <a:latin typeface="+mn-ea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355975" y="2628225"/>
            <a:ext cx="4025155" cy="800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+mn-ea"/>
              </a:rPr>
              <a:t>JSP &gt;&gt; Servlet </a:t>
            </a:r>
          </a:p>
          <a:p>
            <a:pPr algn="ctr"/>
            <a:r>
              <a:rPr lang="en-US" altLang="ko-KR" sz="1200" dirty="0">
                <a:latin typeface="+mn-ea"/>
              </a:rPr>
              <a:t>helloWorld.js &gt;&gt; helloWorld_jsp.java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1568822" y="3750383"/>
            <a:ext cx="4025155" cy="800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latin typeface="+mn-ea"/>
              </a:rPr>
              <a:t>웹브라우저</a:t>
            </a:r>
            <a:r>
              <a:rPr lang="ko-KR" altLang="en-US" dirty="0">
                <a:latin typeface="+mn-ea"/>
              </a:rPr>
              <a:t> 응답</a:t>
            </a:r>
            <a:endParaRPr lang="en-US" altLang="ko-KR" dirty="0">
              <a:latin typeface="+mn-ea"/>
            </a:endParaRPr>
          </a:p>
          <a:p>
            <a:pPr algn="ctr"/>
            <a:r>
              <a:rPr lang="en-US" altLang="ko-KR" sz="1100" dirty="0">
                <a:latin typeface="+mn-ea"/>
              </a:rPr>
              <a:t>HTML</a:t>
            </a:r>
            <a:r>
              <a:rPr lang="ko-KR" altLang="en-US" sz="1100" dirty="0">
                <a:latin typeface="+mn-ea"/>
              </a:rPr>
              <a:t>형태로 응답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6355975" y="3750383"/>
            <a:ext cx="4025155" cy="800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+mn-ea"/>
              </a:rPr>
              <a:t>Servlet &gt;&gt; class </a:t>
            </a:r>
          </a:p>
          <a:p>
            <a:pPr algn="ctr"/>
            <a:r>
              <a:rPr lang="en-US" altLang="ko-KR" sz="1200" dirty="0">
                <a:latin typeface="+mn-ea"/>
              </a:rPr>
              <a:t>helloWorld_jsp.java &gt;&gt; </a:t>
            </a:r>
            <a:r>
              <a:rPr lang="en-US" altLang="ko-KR" sz="1200" dirty="0" err="1">
                <a:latin typeface="+mn-ea"/>
              </a:rPr>
              <a:t>helloWorld_jsp.class</a:t>
            </a:r>
            <a:endParaRPr lang="en-US" altLang="ko-KR" sz="1200" dirty="0">
              <a:latin typeface="+mn-ea"/>
            </a:endParaRPr>
          </a:p>
        </p:txBody>
      </p:sp>
      <p:cxnSp>
        <p:nvCxnSpPr>
          <p:cNvPr id="7" name="직선 화살표 연결선 6"/>
          <p:cNvCxnSpPr>
            <a:stCxn id="10" idx="3"/>
            <a:endCxn id="11" idx="1"/>
          </p:cNvCxnSpPr>
          <p:nvPr/>
        </p:nvCxnSpPr>
        <p:spPr>
          <a:xfrm>
            <a:off x="5593977" y="3028705"/>
            <a:ext cx="76199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>
            <a:stCxn id="11" idx="2"/>
            <a:endCxn id="13" idx="0"/>
          </p:cNvCxnSpPr>
          <p:nvPr/>
        </p:nvCxnSpPr>
        <p:spPr>
          <a:xfrm>
            <a:off x="8368553" y="3429185"/>
            <a:ext cx="0" cy="3211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>
            <a:stCxn id="13" idx="1"/>
            <a:endCxn id="12" idx="3"/>
          </p:cNvCxnSpPr>
          <p:nvPr/>
        </p:nvCxnSpPr>
        <p:spPr>
          <a:xfrm flipH="1">
            <a:off x="5593977" y="4150863"/>
            <a:ext cx="76199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그림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373" y="5044888"/>
            <a:ext cx="3099955" cy="1143000"/>
          </a:xfrm>
          <a:prstGeom prst="rect">
            <a:avLst/>
          </a:prstGeom>
        </p:spPr>
      </p:pic>
      <p:cxnSp>
        <p:nvCxnSpPr>
          <p:cNvPr id="21" name="직선 연결선 20"/>
          <p:cNvCxnSpPr/>
          <p:nvPr/>
        </p:nvCxnSpPr>
        <p:spPr>
          <a:xfrm>
            <a:off x="916161" y="4845840"/>
            <a:ext cx="9932000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9928" y="5069621"/>
            <a:ext cx="6199909" cy="995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47223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</a:rPr>
              <a:t>JSP </a:t>
            </a:r>
            <a:r>
              <a:rPr lang="ko-KR" altLang="en-US" sz="1600" b="1" dirty="0">
                <a:latin typeface="+mn-ea"/>
              </a:rPr>
              <a:t>내부 객체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7008" y="1116906"/>
            <a:ext cx="1067679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개발자가 객체를 생성하지 않고 바로 사용할 수 있는 객체가 내부객체 입니다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>
                <a:latin typeface="+mn-ea"/>
              </a:rPr>
              <a:t>JSP</a:t>
            </a:r>
            <a:r>
              <a:rPr lang="ko-KR" altLang="en-US" sz="1100" dirty="0">
                <a:latin typeface="+mn-ea"/>
              </a:rPr>
              <a:t>에서 제공되는 내부객체는 </a:t>
            </a:r>
            <a:r>
              <a:rPr lang="en-US" altLang="ko-KR" sz="1100" dirty="0">
                <a:latin typeface="+mn-ea"/>
              </a:rPr>
              <a:t>JSP</a:t>
            </a:r>
            <a:r>
              <a:rPr lang="ko-KR" altLang="en-US" sz="1100" dirty="0">
                <a:latin typeface="+mn-ea"/>
              </a:rPr>
              <a:t>컨테이너에 의해 </a:t>
            </a:r>
            <a:r>
              <a:rPr lang="en-US" altLang="ko-KR" sz="1100" dirty="0">
                <a:latin typeface="+mn-ea"/>
              </a:rPr>
              <a:t>Servlet</a:t>
            </a:r>
            <a:r>
              <a:rPr lang="ko-KR" altLang="en-US" sz="1100" dirty="0">
                <a:latin typeface="+mn-ea"/>
              </a:rPr>
              <a:t>으로 변화될 때 자동으로 객체가 생성 됩니다</a:t>
            </a:r>
            <a:r>
              <a:rPr lang="en-US" altLang="ko-KR" sz="1100" dirty="0">
                <a:latin typeface="+mn-ea"/>
              </a:rPr>
              <a:t>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77008" y="2416853"/>
            <a:ext cx="106767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입출력 객체 </a:t>
            </a:r>
            <a:r>
              <a:rPr lang="en-US" altLang="ko-KR" sz="1100" dirty="0">
                <a:latin typeface="+mn-ea"/>
              </a:rPr>
              <a:t>: request, response, out</a:t>
            </a:r>
          </a:p>
          <a:p>
            <a:r>
              <a:rPr lang="ko-KR" altLang="en-US" sz="1100" dirty="0" err="1">
                <a:latin typeface="+mn-ea"/>
              </a:rPr>
              <a:t>서블릿</a:t>
            </a:r>
            <a:r>
              <a:rPr lang="ko-KR" altLang="en-US" sz="1100" dirty="0">
                <a:latin typeface="+mn-ea"/>
              </a:rPr>
              <a:t> 객체 </a:t>
            </a:r>
            <a:r>
              <a:rPr lang="en-US" altLang="ko-KR" sz="1100" dirty="0">
                <a:latin typeface="+mn-ea"/>
              </a:rPr>
              <a:t>: page, </a:t>
            </a:r>
            <a:r>
              <a:rPr lang="en-US" altLang="ko-KR" sz="1100" dirty="0" err="1">
                <a:latin typeface="+mn-ea"/>
              </a:rPr>
              <a:t>config</a:t>
            </a:r>
            <a:endParaRPr lang="en-US" altLang="ko-KR" sz="1100" dirty="0">
              <a:latin typeface="+mn-ea"/>
            </a:endParaRPr>
          </a:p>
          <a:p>
            <a:r>
              <a:rPr lang="ko-KR" altLang="en-US" sz="1100" dirty="0">
                <a:latin typeface="+mn-ea"/>
              </a:rPr>
              <a:t>세션 객체 </a:t>
            </a:r>
            <a:r>
              <a:rPr lang="en-US" altLang="ko-KR" sz="1100" dirty="0">
                <a:latin typeface="+mn-ea"/>
              </a:rPr>
              <a:t>: session</a:t>
            </a:r>
          </a:p>
          <a:p>
            <a:r>
              <a:rPr lang="ko-KR" altLang="en-US" sz="1100" dirty="0">
                <a:latin typeface="+mn-ea"/>
              </a:rPr>
              <a:t>예외 객체 </a:t>
            </a:r>
            <a:r>
              <a:rPr lang="en-US" altLang="ko-KR" sz="1100" dirty="0">
                <a:latin typeface="+mn-ea"/>
              </a:rPr>
              <a:t>: exception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77008" y="2001559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내부 객체 종류</a:t>
            </a:r>
            <a:endParaRPr lang="en-US" altLang="ko-KR" sz="1100" dirty="0">
              <a:latin typeface="+mn-ea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745832" y="2255040"/>
            <a:ext cx="9932000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747123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err="1">
                <a:latin typeface="+mn-ea"/>
              </a:rPr>
              <a:t>스크립트릿</a:t>
            </a:r>
            <a:r>
              <a:rPr lang="en-US" altLang="ko-KR" sz="1600" b="1" dirty="0">
                <a:latin typeface="+mn-ea"/>
              </a:rPr>
              <a:t>, </a:t>
            </a:r>
            <a:r>
              <a:rPr lang="ko-KR" altLang="en-US" sz="1600" b="1" dirty="0">
                <a:latin typeface="+mn-ea"/>
              </a:rPr>
              <a:t>선언</a:t>
            </a:r>
            <a:r>
              <a:rPr lang="en-US" altLang="ko-KR" sz="1600" b="1" dirty="0">
                <a:latin typeface="+mn-ea"/>
              </a:rPr>
              <a:t>, </a:t>
            </a:r>
            <a:r>
              <a:rPr lang="ko-KR" altLang="en-US" sz="1600" b="1" dirty="0" err="1">
                <a:latin typeface="+mn-ea"/>
              </a:rPr>
              <a:t>표현식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7008" y="1116906"/>
            <a:ext cx="1067679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JSP</a:t>
            </a:r>
            <a:r>
              <a:rPr lang="ko-KR" altLang="en-US" sz="1100" dirty="0" err="1">
                <a:latin typeface="+mn-ea"/>
              </a:rPr>
              <a:t>문서안에</a:t>
            </a:r>
            <a:r>
              <a:rPr lang="ko-KR" altLang="en-US" sz="1100" dirty="0">
                <a:latin typeface="+mn-ea"/>
              </a:rPr>
              <a:t> </a:t>
            </a:r>
            <a:r>
              <a:rPr lang="en-US" altLang="ko-KR" sz="1100" dirty="0">
                <a:latin typeface="+mn-ea"/>
              </a:rPr>
              <a:t>JAVA</a:t>
            </a:r>
            <a:r>
              <a:rPr lang="ko-KR" altLang="en-US" sz="1100" dirty="0">
                <a:latin typeface="+mn-ea"/>
              </a:rPr>
              <a:t>언어를 넣기 위한 방식들 입니다</a:t>
            </a:r>
            <a:r>
              <a:rPr lang="en-US" altLang="ko-KR" sz="1100" dirty="0">
                <a:latin typeface="+mn-ea"/>
              </a:rPr>
              <a:t>. </a:t>
            </a:r>
            <a:r>
              <a:rPr lang="ko-KR" altLang="en-US" sz="1100" dirty="0">
                <a:latin typeface="+mn-ea"/>
              </a:rPr>
              <a:t>실제 개발에서 많이 쓰이므로</a:t>
            </a:r>
            <a:r>
              <a:rPr lang="en-US" altLang="ko-KR" sz="1100" dirty="0">
                <a:latin typeface="+mn-ea"/>
              </a:rPr>
              <a:t> </a:t>
            </a:r>
            <a:r>
              <a:rPr lang="ko-KR" altLang="en-US" sz="1100" dirty="0">
                <a:latin typeface="+mn-ea"/>
              </a:rPr>
              <a:t>잘 익혀 둡니다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>
                <a:latin typeface="+mn-ea"/>
              </a:rPr>
              <a:t>(jsp_10_1_ex1_tagex)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77008" y="2127067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>
                <a:latin typeface="+mn-ea"/>
              </a:rPr>
              <a:t>스크립트릿</a:t>
            </a:r>
            <a:r>
              <a:rPr lang="en-US" altLang="ko-KR" sz="1100" dirty="0">
                <a:latin typeface="+mn-ea"/>
              </a:rPr>
              <a:t>(</a:t>
            </a:r>
            <a:r>
              <a:rPr lang="en-US" altLang="ko-KR" sz="1100" dirty="0" err="1">
                <a:latin typeface="+mn-ea"/>
              </a:rPr>
              <a:t>scriptlet</a:t>
            </a:r>
            <a:r>
              <a:rPr lang="en-US" altLang="ko-KR" sz="1100" dirty="0">
                <a:latin typeface="+mn-ea"/>
              </a:rPr>
              <a:t>) : &lt;%	java </a:t>
            </a:r>
            <a:r>
              <a:rPr lang="ko-KR" altLang="en-US" sz="1100" dirty="0">
                <a:latin typeface="+mn-ea"/>
              </a:rPr>
              <a:t>코드 기술   </a:t>
            </a:r>
            <a:r>
              <a:rPr lang="en-US" altLang="ko-KR" sz="1100" dirty="0">
                <a:latin typeface="+mn-ea"/>
              </a:rPr>
              <a:t>%&gt;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730798" y="2393849"/>
            <a:ext cx="10089604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30798" y="2399022"/>
            <a:ext cx="100896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JSP</a:t>
            </a:r>
            <a:r>
              <a:rPr lang="ko-KR" altLang="en-US" sz="1100" dirty="0">
                <a:latin typeface="+mn-ea"/>
              </a:rPr>
              <a:t>페이지에서 </a:t>
            </a:r>
            <a:r>
              <a:rPr lang="en-US" altLang="ko-KR" sz="1100" dirty="0">
                <a:latin typeface="+mn-ea"/>
              </a:rPr>
              <a:t>JAVA</a:t>
            </a:r>
            <a:r>
              <a:rPr lang="ko-KR" altLang="en-US" sz="1100" dirty="0">
                <a:latin typeface="+mn-ea"/>
              </a:rPr>
              <a:t>언어를 사용하기 위한 요소 중 가장 많이 사용되는 요소 입니다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ko-KR" altLang="en-US" sz="1100" dirty="0">
                <a:latin typeface="+mn-ea"/>
              </a:rPr>
              <a:t>우리가 알고 있는 거의 모든 </a:t>
            </a:r>
            <a:r>
              <a:rPr lang="en-US" altLang="ko-KR" sz="1100" dirty="0">
                <a:latin typeface="+mn-ea"/>
              </a:rPr>
              <a:t>JAVA</a:t>
            </a:r>
            <a:r>
              <a:rPr lang="ko-KR" altLang="en-US" sz="1100" dirty="0">
                <a:latin typeface="+mn-ea"/>
              </a:rPr>
              <a:t>코드를 사용할 수 있습니다</a:t>
            </a:r>
            <a:r>
              <a:rPr lang="en-US" altLang="ko-KR" sz="1100" dirty="0">
                <a:latin typeface="+mn-ea"/>
              </a:rPr>
              <a:t>.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639" y="3086734"/>
            <a:ext cx="3893013" cy="301279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5544" y="3086734"/>
            <a:ext cx="2261383" cy="266929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7149" y="3086734"/>
            <a:ext cx="3363449" cy="2332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83195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D9A4DE-622A-46BC-B4AD-3312DA542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이클립스 없이 </a:t>
            </a:r>
            <a:r>
              <a:rPr lang="ko-KR" altLang="en-US" dirty="0" err="1"/>
              <a:t>톰캣</a:t>
            </a:r>
            <a:r>
              <a:rPr lang="ko-KR" altLang="en-US" dirty="0"/>
              <a:t> 이용해보기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6202E7E-F1CA-4FB1-BB3B-90397839A9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tomcat</a:t>
            </a:r>
            <a:r>
              <a:rPr lang="ko-KR" altLang="en-US" dirty="0"/>
              <a:t>설치경로</a:t>
            </a:r>
            <a:r>
              <a:rPr lang="en-US" altLang="ko-KR" dirty="0"/>
              <a:t>/webapps</a:t>
            </a:r>
            <a:r>
              <a:rPr lang="ko-KR" altLang="en-US" dirty="0"/>
              <a:t>폴더 안에 </a:t>
            </a:r>
            <a:r>
              <a:rPr lang="ko-KR" altLang="en-US" dirty="0" err="1"/>
              <a:t>새폴더</a:t>
            </a:r>
            <a:r>
              <a:rPr lang="ko-KR" altLang="en-US" dirty="0"/>
              <a:t> 생성</a:t>
            </a:r>
            <a:endParaRPr lang="en-US" altLang="ko-KR" dirty="0"/>
          </a:p>
          <a:p>
            <a:r>
              <a:rPr lang="ko-KR" altLang="en-US" dirty="0"/>
              <a:t>생성한 폴더 안에 </a:t>
            </a:r>
            <a:r>
              <a:rPr lang="en-US" altLang="ko-KR" dirty="0" err="1"/>
              <a:t>jsp</a:t>
            </a:r>
            <a:r>
              <a:rPr lang="en-US" altLang="ko-KR" dirty="0"/>
              <a:t> </a:t>
            </a:r>
            <a:r>
              <a:rPr lang="ko-KR" altLang="en-US" dirty="0"/>
              <a:t>폴더 생성</a:t>
            </a:r>
            <a:endParaRPr lang="en-US" altLang="ko-KR" dirty="0"/>
          </a:p>
          <a:p>
            <a:r>
              <a:rPr lang="ko-KR" altLang="en-US" dirty="0" err="1"/>
              <a:t>톰캣</a:t>
            </a:r>
            <a:r>
              <a:rPr lang="ko-KR" altLang="en-US" dirty="0"/>
              <a:t> 서버 재가동</a:t>
            </a:r>
            <a:endParaRPr lang="en-US" altLang="ko-KR" dirty="0"/>
          </a:p>
          <a:p>
            <a:pPr lvl="1"/>
            <a:r>
              <a:rPr lang="en-US" altLang="ko-KR" dirty="0"/>
              <a:t>Tomcat</a:t>
            </a:r>
            <a:r>
              <a:rPr lang="ko-KR" altLang="en-US" dirty="0"/>
              <a:t>설치경로</a:t>
            </a:r>
            <a:r>
              <a:rPr lang="en-US" altLang="ko-KR" dirty="0"/>
              <a:t>\work\Catalina\localhost\</a:t>
            </a:r>
            <a:r>
              <a:rPr lang="ko-KR" altLang="en-US" dirty="0" err="1"/>
              <a:t>새로만든폴더</a:t>
            </a:r>
            <a:r>
              <a:rPr lang="en-US" altLang="ko-KR" dirty="0"/>
              <a:t>\org\apache\</a:t>
            </a:r>
            <a:r>
              <a:rPr lang="en-US" altLang="ko-KR" dirty="0" err="1"/>
              <a:t>jsp</a:t>
            </a:r>
            <a:r>
              <a:rPr lang="en-US" altLang="ko-KR" dirty="0"/>
              <a:t> </a:t>
            </a:r>
            <a:r>
              <a:rPr lang="ko-KR" altLang="en-US" dirty="0"/>
              <a:t>에 </a:t>
            </a:r>
            <a:r>
              <a:rPr lang="en-US" altLang="ko-KR" dirty="0"/>
              <a:t>.java</a:t>
            </a:r>
            <a:r>
              <a:rPr lang="ko-KR" altLang="en-US" dirty="0"/>
              <a:t>와 </a:t>
            </a:r>
            <a:r>
              <a:rPr lang="en-US" altLang="ko-KR" dirty="0"/>
              <a:t>.class</a:t>
            </a:r>
            <a:r>
              <a:rPr lang="ko-KR" altLang="en-US" dirty="0"/>
              <a:t>가 있는지 확인하기</a:t>
            </a:r>
            <a:endParaRPr lang="en-US" altLang="ko-KR" dirty="0"/>
          </a:p>
          <a:p>
            <a:pPr lvl="1"/>
            <a:r>
              <a:rPr lang="ko-KR" altLang="en-US" dirty="0"/>
              <a:t>시간이 좀 걸릴 수 있음</a:t>
            </a:r>
          </a:p>
        </p:txBody>
      </p:sp>
    </p:spTree>
    <p:extLst>
      <p:ext uri="{BB962C8B-B14F-4D97-AF65-F5344CB8AC3E}">
        <p14:creationId xmlns:p14="http://schemas.microsoft.com/office/powerpoint/2010/main" val="9878213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49B4C9-ABAB-4B16-912C-045320522D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아파치</a:t>
            </a:r>
            <a:r>
              <a:rPr lang="en-US" altLang="ko-KR" dirty="0"/>
              <a:t>, </a:t>
            </a:r>
            <a:r>
              <a:rPr lang="ko-KR" altLang="en-US" dirty="0" err="1"/>
              <a:t>톰캣</a:t>
            </a:r>
            <a:r>
              <a:rPr lang="en-US" altLang="ko-KR" dirty="0"/>
              <a:t>, </a:t>
            </a:r>
            <a:r>
              <a:rPr lang="ko-KR" altLang="en-US" dirty="0"/>
              <a:t>아파치 </a:t>
            </a:r>
            <a:r>
              <a:rPr lang="ko-KR" altLang="en-US" dirty="0" err="1"/>
              <a:t>톰캣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6B6E69D-8CBF-449E-85F7-1661D9949D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3461" y="1979485"/>
            <a:ext cx="6897609" cy="4087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81400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err="1">
                <a:latin typeface="+mn-ea"/>
              </a:rPr>
              <a:t>스크립트릿</a:t>
            </a:r>
            <a:r>
              <a:rPr lang="en-US" altLang="ko-KR" sz="1600" b="1" dirty="0">
                <a:latin typeface="+mn-ea"/>
              </a:rPr>
              <a:t>, </a:t>
            </a:r>
            <a:r>
              <a:rPr lang="ko-KR" altLang="en-US" sz="1600" b="1" dirty="0">
                <a:latin typeface="+mn-ea"/>
              </a:rPr>
              <a:t>선언</a:t>
            </a:r>
            <a:r>
              <a:rPr lang="en-US" altLang="ko-KR" sz="1600" b="1" dirty="0">
                <a:latin typeface="+mn-ea"/>
              </a:rPr>
              <a:t>, </a:t>
            </a:r>
            <a:r>
              <a:rPr lang="ko-KR" altLang="en-US" sz="1600" b="1" dirty="0" err="1">
                <a:latin typeface="+mn-ea"/>
              </a:rPr>
              <a:t>표현식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677008" y="1388157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선언</a:t>
            </a:r>
            <a:r>
              <a:rPr lang="en-US" altLang="ko-KR" sz="1100" dirty="0">
                <a:latin typeface="+mn-ea"/>
              </a:rPr>
              <a:t>(declaration) : &lt;%!	java </a:t>
            </a:r>
            <a:r>
              <a:rPr lang="ko-KR" altLang="en-US" sz="1100" dirty="0">
                <a:latin typeface="+mn-ea"/>
              </a:rPr>
              <a:t>코드 기술   </a:t>
            </a:r>
            <a:r>
              <a:rPr lang="en-US" altLang="ko-KR" sz="1100" dirty="0">
                <a:latin typeface="+mn-ea"/>
              </a:rPr>
              <a:t>%&gt;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730798" y="1654939"/>
            <a:ext cx="10089604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30798" y="1660112"/>
            <a:ext cx="100896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JSP</a:t>
            </a:r>
            <a:r>
              <a:rPr lang="ko-KR" altLang="en-US" sz="1100" dirty="0">
                <a:latin typeface="+mn-ea"/>
              </a:rPr>
              <a:t>페이지 내에서 사용되는 변수 또는 </a:t>
            </a:r>
            <a:r>
              <a:rPr lang="ko-KR" altLang="en-US" sz="1100" dirty="0" err="1">
                <a:latin typeface="+mn-ea"/>
              </a:rPr>
              <a:t>메소드를</a:t>
            </a:r>
            <a:r>
              <a:rPr lang="ko-KR" altLang="en-US" sz="1100" dirty="0">
                <a:latin typeface="+mn-ea"/>
              </a:rPr>
              <a:t> 선언할 때 사용 합니다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ko-KR" altLang="en-US" sz="1100" dirty="0">
                <a:latin typeface="+mn-ea"/>
              </a:rPr>
              <a:t>여기서 선언된 변수 및 </a:t>
            </a:r>
            <a:r>
              <a:rPr lang="ko-KR" altLang="en-US" sz="1100" dirty="0" err="1">
                <a:latin typeface="+mn-ea"/>
              </a:rPr>
              <a:t>메소드는</a:t>
            </a:r>
            <a:r>
              <a:rPr lang="ko-KR" altLang="en-US" sz="1100" dirty="0">
                <a:latin typeface="+mn-ea"/>
              </a:rPr>
              <a:t> 전역의 의미로 사용됩니다</a:t>
            </a:r>
            <a:r>
              <a:rPr lang="en-US" altLang="ko-KR" sz="1100" dirty="0">
                <a:latin typeface="+mn-ea"/>
              </a:rPr>
              <a:t>.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947" y="2398825"/>
            <a:ext cx="3220323" cy="364969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5922" y="2464303"/>
            <a:ext cx="3896591" cy="1172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41221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err="1">
                <a:latin typeface="+mn-ea"/>
              </a:rPr>
              <a:t>스크립트릿</a:t>
            </a:r>
            <a:r>
              <a:rPr lang="en-US" altLang="ko-KR" sz="1600" b="1" dirty="0">
                <a:latin typeface="+mn-ea"/>
              </a:rPr>
              <a:t>, </a:t>
            </a:r>
            <a:r>
              <a:rPr lang="ko-KR" altLang="en-US" sz="1600" b="1" dirty="0">
                <a:latin typeface="+mn-ea"/>
              </a:rPr>
              <a:t>선언</a:t>
            </a:r>
            <a:r>
              <a:rPr lang="en-US" altLang="ko-KR" sz="1600" b="1" dirty="0">
                <a:latin typeface="+mn-ea"/>
              </a:rPr>
              <a:t>, </a:t>
            </a:r>
            <a:r>
              <a:rPr lang="ko-KR" altLang="en-US" sz="1600" b="1" dirty="0" err="1">
                <a:latin typeface="+mn-ea"/>
              </a:rPr>
              <a:t>표현식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677008" y="1388157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>
                <a:latin typeface="+mn-ea"/>
              </a:rPr>
              <a:t>표현식</a:t>
            </a:r>
            <a:r>
              <a:rPr lang="en-US" altLang="ko-KR" sz="1100" dirty="0">
                <a:latin typeface="+mn-ea"/>
              </a:rPr>
              <a:t>(expression) : &lt;%=	java </a:t>
            </a:r>
            <a:r>
              <a:rPr lang="ko-KR" altLang="en-US" sz="1100" dirty="0">
                <a:latin typeface="+mn-ea"/>
              </a:rPr>
              <a:t>코드 기술   </a:t>
            </a:r>
            <a:r>
              <a:rPr lang="en-US" altLang="ko-KR" sz="1100" dirty="0">
                <a:latin typeface="+mn-ea"/>
              </a:rPr>
              <a:t>%&gt;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730798" y="1654939"/>
            <a:ext cx="10089604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30798" y="1660112"/>
            <a:ext cx="100896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JSP</a:t>
            </a:r>
            <a:r>
              <a:rPr lang="ko-KR" altLang="en-US" sz="1100" dirty="0">
                <a:latin typeface="+mn-ea"/>
              </a:rPr>
              <a:t>페이지 내에서 사용되는 변수의 값 또는 </a:t>
            </a:r>
            <a:r>
              <a:rPr lang="ko-KR" altLang="en-US" sz="1100" dirty="0" err="1">
                <a:latin typeface="+mn-ea"/>
              </a:rPr>
              <a:t>메소드</a:t>
            </a:r>
            <a:r>
              <a:rPr lang="ko-KR" altLang="en-US" sz="1100" dirty="0">
                <a:latin typeface="+mn-ea"/>
              </a:rPr>
              <a:t> 호출 결과값을 출력하기 위해 사용 됩니다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ko-KR" altLang="en-US" sz="1100" dirty="0">
                <a:latin typeface="+mn-ea"/>
              </a:rPr>
              <a:t>결과값은 </a:t>
            </a:r>
            <a:r>
              <a:rPr lang="en-US" altLang="ko-KR" sz="1100" dirty="0">
                <a:latin typeface="+mn-ea"/>
              </a:rPr>
              <a:t>String </a:t>
            </a:r>
            <a:r>
              <a:rPr lang="ko-KR" altLang="en-US" sz="1100" dirty="0">
                <a:latin typeface="+mn-ea"/>
              </a:rPr>
              <a:t>타입이며</a:t>
            </a:r>
            <a:r>
              <a:rPr lang="en-US" altLang="ko-KR" sz="1100" dirty="0">
                <a:latin typeface="+mn-ea"/>
              </a:rPr>
              <a:t>, ‘;’</a:t>
            </a:r>
            <a:r>
              <a:rPr lang="ko-KR" altLang="en-US" sz="1100" dirty="0">
                <a:latin typeface="+mn-ea"/>
              </a:rPr>
              <a:t>를 사용 할 수 없습니다</a:t>
            </a:r>
            <a:r>
              <a:rPr lang="en-US" altLang="ko-KR" sz="1100" dirty="0">
                <a:latin typeface="+mn-ea"/>
              </a:rPr>
              <a:t>.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621" y="2454091"/>
            <a:ext cx="2818141" cy="329832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2916" y="2454091"/>
            <a:ext cx="3549512" cy="1080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33617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</a:rPr>
              <a:t>지시자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77008" y="1116906"/>
            <a:ext cx="1067679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JSP</a:t>
            </a:r>
            <a:r>
              <a:rPr lang="ko-KR" altLang="en-US" sz="1100" dirty="0">
                <a:latin typeface="+mn-ea"/>
              </a:rPr>
              <a:t>페이지의 전체적인 속성을 지정할 때 사용 합니다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>
                <a:latin typeface="+mn-ea"/>
              </a:rPr>
              <a:t>page, include, </a:t>
            </a:r>
            <a:r>
              <a:rPr lang="en-US" altLang="ko-KR" sz="1100" dirty="0" err="1">
                <a:latin typeface="+mn-ea"/>
              </a:rPr>
              <a:t>taglib</a:t>
            </a:r>
            <a:r>
              <a:rPr lang="en-US" altLang="ko-KR" sz="1100" dirty="0">
                <a:latin typeface="+mn-ea"/>
              </a:rPr>
              <a:t> </a:t>
            </a:r>
            <a:r>
              <a:rPr lang="ko-KR" altLang="en-US" sz="1100" dirty="0">
                <a:latin typeface="+mn-ea"/>
              </a:rPr>
              <a:t>가</a:t>
            </a:r>
            <a:r>
              <a:rPr lang="en-US" altLang="ko-KR" sz="1100" dirty="0">
                <a:latin typeface="+mn-ea"/>
              </a:rPr>
              <a:t> </a:t>
            </a:r>
            <a:r>
              <a:rPr lang="ko-KR" altLang="en-US" sz="1100" dirty="0">
                <a:latin typeface="+mn-ea"/>
              </a:rPr>
              <a:t>있으며</a:t>
            </a:r>
            <a:r>
              <a:rPr lang="en-US" altLang="ko-KR" sz="1100" dirty="0">
                <a:latin typeface="+mn-ea"/>
              </a:rPr>
              <a:t>, &lt;%@  </a:t>
            </a:r>
            <a:r>
              <a:rPr lang="ko-KR" altLang="en-US" sz="1100" dirty="0">
                <a:latin typeface="+mn-ea"/>
              </a:rPr>
              <a:t>속성 </a:t>
            </a:r>
            <a:r>
              <a:rPr lang="en-US" altLang="ko-KR" sz="1100" dirty="0">
                <a:latin typeface="+mn-ea"/>
              </a:rPr>
              <a:t>%&gt;</a:t>
            </a:r>
            <a:r>
              <a:rPr lang="ko-KR" altLang="en-US" sz="1100" dirty="0">
                <a:latin typeface="+mn-ea"/>
              </a:rPr>
              <a:t>형태로 사용 됩니다</a:t>
            </a:r>
            <a:r>
              <a:rPr lang="en-US" altLang="ko-KR" sz="1100" dirty="0">
                <a:latin typeface="+mn-ea"/>
              </a:rPr>
              <a:t>. 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868218" y="1838035"/>
            <a:ext cx="5421746" cy="11914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/>
              <a:t>page : </a:t>
            </a:r>
            <a:r>
              <a:rPr lang="ko-KR" altLang="en-US" dirty="0"/>
              <a:t>해당 페이지의 전체적인 속성 지정</a:t>
            </a:r>
            <a:endParaRPr lang="en-US" altLang="ko-KR" dirty="0"/>
          </a:p>
          <a:p>
            <a:r>
              <a:rPr lang="en-US" altLang="ko-KR" dirty="0"/>
              <a:t>include : </a:t>
            </a:r>
            <a:r>
              <a:rPr lang="ko-KR" altLang="en-US" dirty="0"/>
              <a:t>별도의 페이지를 현재 페이지에 삽입</a:t>
            </a:r>
            <a:endParaRPr lang="en-US" altLang="ko-KR" dirty="0"/>
          </a:p>
          <a:p>
            <a:r>
              <a:rPr lang="en-US" altLang="ko-KR" dirty="0" err="1"/>
              <a:t>taglib</a:t>
            </a:r>
            <a:r>
              <a:rPr lang="en-US" altLang="ko-KR" dirty="0"/>
              <a:t> : </a:t>
            </a:r>
            <a:r>
              <a:rPr lang="ko-KR" altLang="en-US" dirty="0"/>
              <a:t>태그라이브러리의 태그 사용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677008" y="3540229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page </a:t>
            </a:r>
            <a:r>
              <a:rPr lang="ko-KR" altLang="en-US" sz="1100" dirty="0">
                <a:latin typeface="+mn-ea"/>
              </a:rPr>
              <a:t>지시자</a:t>
            </a:r>
            <a:endParaRPr lang="en-US" altLang="ko-KR" sz="1100" dirty="0">
              <a:latin typeface="+mn-ea"/>
            </a:endParaRPr>
          </a:p>
        </p:txBody>
      </p:sp>
      <p:cxnSp>
        <p:nvCxnSpPr>
          <p:cNvPr id="21" name="직선 연결선 20"/>
          <p:cNvCxnSpPr/>
          <p:nvPr/>
        </p:nvCxnSpPr>
        <p:spPr>
          <a:xfrm>
            <a:off x="730798" y="3807011"/>
            <a:ext cx="10089604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730798" y="3812184"/>
            <a:ext cx="100896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페이지의 속성을 지정할 때 사용 합니다</a:t>
            </a:r>
            <a:r>
              <a:rPr lang="en-US" altLang="ko-KR" sz="1100" dirty="0">
                <a:latin typeface="+mn-ea"/>
              </a:rPr>
              <a:t>. </a:t>
            </a:r>
            <a:r>
              <a:rPr lang="ko-KR" altLang="en-US" sz="1100" dirty="0">
                <a:latin typeface="+mn-ea"/>
              </a:rPr>
              <a:t>주로 사용되는 언어 지정 및 </a:t>
            </a:r>
            <a:r>
              <a:rPr lang="en-US" altLang="ko-KR" sz="1100" dirty="0">
                <a:latin typeface="+mn-ea"/>
              </a:rPr>
              <a:t>import</a:t>
            </a:r>
            <a:r>
              <a:rPr lang="ko-KR" altLang="en-US" sz="1100" dirty="0">
                <a:latin typeface="+mn-ea"/>
              </a:rPr>
              <a:t>문을 많이 사용 합니다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>
                <a:latin typeface="+mn-ea"/>
              </a:rPr>
              <a:t>(jsp_10_2_ex1_directiveex)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218" y="4388204"/>
            <a:ext cx="5699256" cy="913141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509" y="5411660"/>
            <a:ext cx="2561946" cy="89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74564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</a:rPr>
              <a:t>지시자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77008" y="1517457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include </a:t>
            </a:r>
            <a:r>
              <a:rPr lang="ko-KR" altLang="en-US" sz="1100" dirty="0">
                <a:latin typeface="+mn-ea"/>
              </a:rPr>
              <a:t>지시자</a:t>
            </a:r>
            <a:endParaRPr lang="en-US" altLang="ko-KR" sz="1100" dirty="0">
              <a:latin typeface="+mn-ea"/>
            </a:endParaRPr>
          </a:p>
        </p:txBody>
      </p:sp>
      <p:cxnSp>
        <p:nvCxnSpPr>
          <p:cNvPr id="21" name="직선 연결선 20"/>
          <p:cNvCxnSpPr/>
          <p:nvPr/>
        </p:nvCxnSpPr>
        <p:spPr>
          <a:xfrm>
            <a:off x="730798" y="1784239"/>
            <a:ext cx="10089604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730798" y="1789412"/>
            <a:ext cx="100896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현재 </a:t>
            </a:r>
            <a:r>
              <a:rPr lang="ko-KR" altLang="en-US" sz="1100" dirty="0" err="1">
                <a:latin typeface="+mn-ea"/>
              </a:rPr>
              <a:t>페이지내에</a:t>
            </a:r>
            <a:r>
              <a:rPr lang="ko-KR" altLang="en-US" sz="1100" dirty="0">
                <a:latin typeface="+mn-ea"/>
              </a:rPr>
              <a:t> 다른 페이지를 삽입할 때 사용 됩니다</a:t>
            </a:r>
            <a:r>
              <a:rPr lang="en-US" altLang="ko-KR" sz="1100" dirty="0">
                <a:latin typeface="+mn-ea"/>
              </a:rPr>
              <a:t>. file</a:t>
            </a:r>
            <a:r>
              <a:rPr lang="ko-KR" altLang="en-US" sz="1100" dirty="0">
                <a:latin typeface="+mn-ea"/>
              </a:rPr>
              <a:t>속성을 이용 합니다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>
                <a:latin typeface="+mn-ea"/>
              </a:rPr>
              <a:t>(jsp_10_2_ex1_directiveex)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798" y="2495759"/>
            <a:ext cx="3975310" cy="79506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008" y="3566281"/>
            <a:ext cx="4825475" cy="203095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8384" y="2404189"/>
            <a:ext cx="4478720" cy="3510929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6668655" y="2404189"/>
            <a:ext cx="4618181" cy="129274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6668653" y="3738515"/>
            <a:ext cx="4618181" cy="162989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6668652" y="5409999"/>
            <a:ext cx="4618181" cy="49528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618579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</a:rPr>
              <a:t>지시자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77008" y="1517457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err="1">
                <a:latin typeface="+mn-ea"/>
              </a:rPr>
              <a:t>taglib</a:t>
            </a:r>
            <a:r>
              <a:rPr lang="en-US" altLang="ko-KR" sz="1100" dirty="0">
                <a:latin typeface="+mn-ea"/>
              </a:rPr>
              <a:t> </a:t>
            </a:r>
            <a:r>
              <a:rPr lang="ko-KR" altLang="en-US" sz="1100" dirty="0">
                <a:latin typeface="+mn-ea"/>
              </a:rPr>
              <a:t>지시자</a:t>
            </a:r>
            <a:endParaRPr lang="en-US" altLang="ko-KR" sz="1100" dirty="0">
              <a:latin typeface="+mn-ea"/>
            </a:endParaRPr>
          </a:p>
        </p:txBody>
      </p:sp>
      <p:cxnSp>
        <p:nvCxnSpPr>
          <p:cNvPr id="21" name="직선 연결선 20"/>
          <p:cNvCxnSpPr/>
          <p:nvPr/>
        </p:nvCxnSpPr>
        <p:spPr>
          <a:xfrm>
            <a:off x="730798" y="1784239"/>
            <a:ext cx="10089604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730798" y="1789412"/>
            <a:ext cx="1008960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사용자가 만든 </a:t>
            </a:r>
            <a:r>
              <a:rPr lang="en-US" altLang="ko-KR" sz="1100" dirty="0">
                <a:latin typeface="+mn-ea"/>
              </a:rPr>
              <a:t>tag</a:t>
            </a:r>
            <a:r>
              <a:rPr lang="ko-KR" altLang="en-US" sz="1100" dirty="0">
                <a:latin typeface="+mn-ea"/>
              </a:rPr>
              <a:t>들을 태그라이브러리라고 합니다</a:t>
            </a:r>
            <a:r>
              <a:rPr lang="en-US" altLang="ko-KR" sz="1100" dirty="0">
                <a:latin typeface="+mn-ea"/>
              </a:rPr>
              <a:t>. </a:t>
            </a:r>
            <a:r>
              <a:rPr lang="ko-KR" altLang="en-US" sz="1100" dirty="0">
                <a:latin typeface="+mn-ea"/>
              </a:rPr>
              <a:t>그리고 이러한 태그라이브러리를 사용하기 위해 </a:t>
            </a:r>
            <a:r>
              <a:rPr lang="en-US" altLang="ko-KR" sz="1100" dirty="0" err="1">
                <a:latin typeface="+mn-ea"/>
              </a:rPr>
              <a:t>taglib</a:t>
            </a:r>
            <a:r>
              <a:rPr lang="ko-KR" altLang="en-US" sz="1100" dirty="0" err="1">
                <a:latin typeface="+mn-ea"/>
              </a:rPr>
              <a:t>지시자를</a:t>
            </a:r>
            <a:r>
              <a:rPr lang="ko-KR" altLang="en-US" sz="1100" dirty="0">
                <a:latin typeface="+mn-ea"/>
              </a:rPr>
              <a:t> 사용 합니다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 err="1">
                <a:latin typeface="+mn-ea"/>
              </a:rPr>
              <a:t>uri</a:t>
            </a:r>
            <a:r>
              <a:rPr lang="ko-KR" altLang="en-US" sz="1100" dirty="0">
                <a:latin typeface="+mn-ea"/>
              </a:rPr>
              <a:t> 및 </a:t>
            </a:r>
            <a:r>
              <a:rPr lang="en-US" altLang="ko-KR" sz="1100" dirty="0">
                <a:latin typeface="+mn-ea"/>
              </a:rPr>
              <a:t>prefix </a:t>
            </a:r>
            <a:r>
              <a:rPr lang="ko-KR" altLang="en-US" sz="1100" dirty="0">
                <a:latin typeface="+mn-ea"/>
              </a:rPr>
              <a:t>속성이 있으며</a:t>
            </a:r>
            <a:r>
              <a:rPr lang="en-US" altLang="ko-KR" sz="1100" dirty="0">
                <a:latin typeface="+mn-ea"/>
              </a:rPr>
              <a:t>, </a:t>
            </a:r>
            <a:r>
              <a:rPr lang="en-US" altLang="ko-KR" sz="1100" dirty="0" err="1">
                <a:latin typeface="+mn-ea"/>
              </a:rPr>
              <a:t>uri</a:t>
            </a:r>
            <a:r>
              <a:rPr lang="ko-KR" altLang="en-US" sz="1100" dirty="0">
                <a:latin typeface="+mn-ea"/>
              </a:rPr>
              <a:t>는 </a:t>
            </a:r>
            <a:r>
              <a:rPr lang="ko-KR" altLang="en-US" sz="1100" dirty="0" err="1">
                <a:latin typeface="+mn-ea"/>
              </a:rPr>
              <a:t>태그라이브러이의</a:t>
            </a:r>
            <a:r>
              <a:rPr lang="ko-KR" altLang="en-US" sz="1100" dirty="0">
                <a:latin typeface="+mn-ea"/>
              </a:rPr>
              <a:t> 위치 값을 가지며</a:t>
            </a:r>
            <a:r>
              <a:rPr lang="en-US" altLang="ko-KR" sz="1100" dirty="0">
                <a:latin typeface="+mn-ea"/>
              </a:rPr>
              <a:t>, prefix</a:t>
            </a:r>
            <a:r>
              <a:rPr lang="ko-KR" altLang="en-US" sz="1100" dirty="0">
                <a:latin typeface="+mn-ea"/>
              </a:rPr>
              <a:t>는 태그를 가리키는 이름 값을 가집니다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endParaRPr lang="en-US" altLang="ko-KR" sz="1100" dirty="0">
              <a:latin typeface="+mn-ea"/>
            </a:endParaRPr>
          </a:p>
          <a:p>
            <a:r>
              <a:rPr lang="en-US" altLang="ko-KR" sz="1100" dirty="0" err="1">
                <a:latin typeface="+mn-ea"/>
              </a:rPr>
              <a:t>taglib</a:t>
            </a:r>
            <a:r>
              <a:rPr lang="en-US" altLang="ko-KR" sz="1100" dirty="0">
                <a:latin typeface="+mn-ea"/>
              </a:rPr>
              <a:t> </a:t>
            </a:r>
            <a:r>
              <a:rPr lang="ko-KR" altLang="en-US" sz="1100" dirty="0" err="1">
                <a:latin typeface="+mn-ea"/>
              </a:rPr>
              <a:t>지시자에</a:t>
            </a:r>
            <a:r>
              <a:rPr lang="ko-KR" altLang="en-US" sz="1100" dirty="0">
                <a:latin typeface="+mn-ea"/>
              </a:rPr>
              <a:t> 대한 학습은 추후에 살펴볼 </a:t>
            </a:r>
            <a:r>
              <a:rPr lang="en-US" altLang="ko-KR" sz="1100" dirty="0">
                <a:latin typeface="+mn-ea"/>
              </a:rPr>
              <a:t>JSTL</a:t>
            </a:r>
            <a:r>
              <a:rPr lang="ko-KR" altLang="en-US" sz="1100" dirty="0">
                <a:latin typeface="+mn-ea"/>
              </a:rPr>
              <a:t>학습 때 다시 살펴보기로 합니다</a:t>
            </a:r>
            <a:r>
              <a:rPr lang="en-US" altLang="ko-KR" sz="1100" dirty="0"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3003224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</a:rPr>
              <a:t>주석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77008" y="1914623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HTML </a:t>
            </a:r>
            <a:r>
              <a:rPr lang="ko-KR" altLang="en-US" sz="1100" dirty="0">
                <a:latin typeface="+mn-ea"/>
              </a:rPr>
              <a:t>주석</a:t>
            </a:r>
            <a:endParaRPr lang="en-US" altLang="ko-KR" sz="1100" dirty="0">
              <a:latin typeface="+mn-ea"/>
            </a:endParaRPr>
          </a:p>
        </p:txBody>
      </p:sp>
      <p:cxnSp>
        <p:nvCxnSpPr>
          <p:cNvPr id="21" name="직선 연결선 20"/>
          <p:cNvCxnSpPr/>
          <p:nvPr/>
        </p:nvCxnSpPr>
        <p:spPr>
          <a:xfrm>
            <a:off x="730798" y="2181405"/>
            <a:ext cx="10089604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730798" y="2186578"/>
            <a:ext cx="100896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&lt;!– comments --&gt;</a:t>
            </a:r>
            <a:r>
              <a:rPr lang="ko-KR" altLang="en-US" sz="1100" dirty="0">
                <a:latin typeface="+mn-ea"/>
              </a:rPr>
              <a:t>로 기술 하며</a:t>
            </a:r>
            <a:r>
              <a:rPr lang="en-US" altLang="ko-KR" sz="1100" dirty="0">
                <a:latin typeface="+mn-ea"/>
              </a:rPr>
              <a:t>, </a:t>
            </a:r>
            <a:r>
              <a:rPr lang="ko-KR" altLang="en-US" sz="1100" dirty="0">
                <a:latin typeface="+mn-ea"/>
              </a:rPr>
              <a:t>테스트 용도 및 프로그램 설명 용도로 사용 합니다</a:t>
            </a:r>
            <a:r>
              <a:rPr lang="en-US" altLang="ko-KR" sz="1100" dirty="0">
                <a:latin typeface="+mn-ea"/>
              </a:rPr>
              <a:t>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77008" y="1116906"/>
            <a:ext cx="1067679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실제 프로그램에는 영향이 없고</a:t>
            </a:r>
            <a:r>
              <a:rPr lang="en-US" altLang="ko-KR" sz="1100" dirty="0">
                <a:latin typeface="+mn-ea"/>
              </a:rPr>
              <a:t>, </a:t>
            </a:r>
            <a:r>
              <a:rPr lang="ko-KR" altLang="en-US" sz="1100" dirty="0">
                <a:latin typeface="+mn-ea"/>
              </a:rPr>
              <a:t>프로그램 설명들의 목적으로 사용되는 태그 입니다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>
                <a:latin typeface="+mn-ea"/>
              </a:rPr>
              <a:t>HTML </a:t>
            </a:r>
            <a:r>
              <a:rPr lang="ko-KR" altLang="en-US" sz="1100" dirty="0">
                <a:latin typeface="+mn-ea"/>
              </a:rPr>
              <a:t>및 </a:t>
            </a:r>
            <a:r>
              <a:rPr lang="en-US" altLang="ko-KR" sz="1100" dirty="0">
                <a:latin typeface="+mn-ea"/>
              </a:rPr>
              <a:t>JSP </a:t>
            </a:r>
            <a:r>
              <a:rPr lang="ko-KR" altLang="en-US" sz="1100" dirty="0">
                <a:latin typeface="+mn-ea"/>
              </a:rPr>
              <a:t>주석이 별도로 존재 합니다</a:t>
            </a:r>
            <a:r>
              <a:rPr lang="en-US" altLang="ko-KR" sz="1100" dirty="0">
                <a:latin typeface="+mn-ea"/>
              </a:rPr>
              <a:t>. (</a:t>
            </a:r>
            <a:r>
              <a:rPr lang="ko-KR" altLang="en-US" sz="1100" dirty="0">
                <a:latin typeface="+mn-ea"/>
              </a:rPr>
              <a:t>주석 단축키 </a:t>
            </a:r>
            <a:r>
              <a:rPr lang="en-US" altLang="ko-KR" sz="1100" dirty="0">
                <a:latin typeface="+mn-ea"/>
              </a:rPr>
              <a:t>: ctrl + shift + c)</a:t>
            </a:r>
          </a:p>
          <a:p>
            <a:r>
              <a:rPr lang="en-US" altLang="ko-KR" sz="1100" dirty="0">
                <a:latin typeface="+mn-ea"/>
              </a:rPr>
              <a:t>(jsp_10_3_ex1_comments)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441" y="2572606"/>
            <a:ext cx="4010025" cy="73342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77008" y="3706565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JSP </a:t>
            </a:r>
            <a:r>
              <a:rPr lang="ko-KR" altLang="en-US" sz="1100" dirty="0">
                <a:latin typeface="+mn-ea"/>
              </a:rPr>
              <a:t>주석</a:t>
            </a:r>
            <a:endParaRPr lang="en-US" altLang="ko-KR" sz="1100" dirty="0">
              <a:latin typeface="+mn-ea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730798" y="3973347"/>
            <a:ext cx="10089604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30798" y="3978520"/>
            <a:ext cx="100896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&lt;%-- comments --&gt;</a:t>
            </a:r>
            <a:r>
              <a:rPr lang="ko-KR" altLang="en-US" sz="1100" dirty="0">
                <a:latin typeface="+mn-ea"/>
              </a:rPr>
              <a:t>로 기술 하며</a:t>
            </a:r>
            <a:r>
              <a:rPr lang="en-US" altLang="ko-KR" sz="1100" dirty="0">
                <a:latin typeface="+mn-ea"/>
              </a:rPr>
              <a:t>, HTML</a:t>
            </a:r>
            <a:r>
              <a:rPr lang="ko-KR" altLang="en-US" sz="1100" dirty="0">
                <a:latin typeface="+mn-ea"/>
              </a:rPr>
              <a:t>주석과 마찬가지로 테스트 용도 및 프로그램 설명 용도로 사용 합니다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>
                <a:latin typeface="+mn-ea"/>
              </a:rPr>
              <a:t>JAVA</a:t>
            </a:r>
            <a:r>
              <a:rPr lang="ko-KR" altLang="en-US" sz="1100" dirty="0">
                <a:latin typeface="+mn-ea"/>
              </a:rPr>
              <a:t>언어의 주석도 사용 됩니다</a:t>
            </a:r>
            <a:r>
              <a:rPr lang="en-US" altLang="ko-KR" sz="1100" dirty="0">
                <a:latin typeface="+mn-ea"/>
              </a:rPr>
              <a:t>. (//, /* */)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441" y="4574340"/>
            <a:ext cx="3209925" cy="7239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8616" y="4575353"/>
            <a:ext cx="2581984" cy="51167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28616" y="2697885"/>
            <a:ext cx="3731281" cy="590393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8922327" y="3600889"/>
            <a:ext cx="3186546" cy="7345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>
                <a:latin typeface="+mn-ea"/>
              </a:rPr>
              <a:t>웹브라우저</a:t>
            </a:r>
            <a:r>
              <a:rPr lang="ko-KR" altLang="en-US" sz="1400" dirty="0">
                <a:latin typeface="+mn-ea"/>
              </a:rPr>
              <a:t> 소스에 차이가 있습니다</a:t>
            </a:r>
            <a:r>
              <a:rPr lang="en-US" altLang="ko-KR" sz="1400" dirty="0">
                <a:latin typeface="+mn-ea"/>
              </a:rPr>
              <a:t>.</a:t>
            </a:r>
            <a:endParaRPr lang="ko-KR" altLang="en-US" sz="1400" dirty="0">
              <a:latin typeface="+mn-ea"/>
            </a:endParaRPr>
          </a:p>
        </p:txBody>
      </p:sp>
      <p:cxnSp>
        <p:nvCxnSpPr>
          <p:cNvPr id="16" name="직선 화살표 연결선 15"/>
          <p:cNvCxnSpPr>
            <a:stCxn id="18" idx="0"/>
          </p:cNvCxnSpPr>
          <p:nvPr/>
        </p:nvCxnSpPr>
        <p:spPr>
          <a:xfrm flipH="1" flipV="1">
            <a:off x="9494982" y="3214255"/>
            <a:ext cx="1020618" cy="3866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>
            <a:stCxn id="18" idx="2"/>
          </p:cNvCxnSpPr>
          <p:nvPr/>
        </p:nvCxnSpPr>
        <p:spPr>
          <a:xfrm flipH="1">
            <a:off x="9661236" y="4335460"/>
            <a:ext cx="854364" cy="4489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981595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</a:rPr>
              <a:t>request </a:t>
            </a:r>
            <a:r>
              <a:rPr lang="ko-KR" altLang="en-US" sz="1600" b="1" dirty="0">
                <a:latin typeface="+mn-ea"/>
              </a:rPr>
              <a:t>객체의 이해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7008" y="1116906"/>
            <a:ext cx="1067679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>
                <a:latin typeface="+mn-ea"/>
              </a:rPr>
              <a:t>웹브라우저를</a:t>
            </a:r>
            <a:r>
              <a:rPr lang="ko-KR" altLang="en-US" sz="1100" dirty="0">
                <a:latin typeface="+mn-ea"/>
              </a:rPr>
              <a:t> 통해 서버에 어떤 정보를 요청하는 것을 </a:t>
            </a:r>
            <a:r>
              <a:rPr lang="en-US" altLang="ko-KR" sz="1100" dirty="0">
                <a:latin typeface="+mn-ea"/>
              </a:rPr>
              <a:t>request</a:t>
            </a:r>
            <a:r>
              <a:rPr lang="ko-KR" altLang="en-US" sz="1100" dirty="0">
                <a:latin typeface="+mn-ea"/>
              </a:rPr>
              <a:t>라고 합니다</a:t>
            </a:r>
            <a:r>
              <a:rPr lang="en-US" altLang="ko-KR" sz="1100" dirty="0">
                <a:latin typeface="+mn-ea"/>
              </a:rPr>
              <a:t>. </a:t>
            </a:r>
            <a:r>
              <a:rPr lang="ko-KR" altLang="en-US" sz="1100" dirty="0">
                <a:latin typeface="+mn-ea"/>
              </a:rPr>
              <a:t>그리고 이러한 요청 정보는 </a:t>
            </a:r>
            <a:r>
              <a:rPr lang="en-US" altLang="ko-KR" sz="1100" dirty="0">
                <a:latin typeface="+mn-ea"/>
              </a:rPr>
              <a:t>request</a:t>
            </a:r>
            <a:r>
              <a:rPr lang="ko-KR" altLang="en-US" sz="1100" dirty="0">
                <a:latin typeface="+mn-ea"/>
              </a:rPr>
              <a:t>객체가 관리 합니다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ko-KR" altLang="en-US" sz="1100" dirty="0" err="1">
                <a:latin typeface="+mn-ea"/>
              </a:rPr>
              <a:t>서블릿에서</a:t>
            </a:r>
            <a:r>
              <a:rPr lang="ko-KR" altLang="en-US" sz="1100" dirty="0">
                <a:latin typeface="+mn-ea"/>
              </a:rPr>
              <a:t> 본 그 </a:t>
            </a:r>
            <a:r>
              <a:rPr lang="en-US" altLang="ko-KR" sz="1100" dirty="0">
                <a:latin typeface="+mn-ea"/>
              </a:rPr>
              <a:t>request </a:t>
            </a:r>
            <a:r>
              <a:rPr lang="ko-KR" altLang="en-US" sz="1100" dirty="0">
                <a:latin typeface="+mn-ea"/>
              </a:rPr>
              <a:t>객체 맞음</a:t>
            </a:r>
            <a:endParaRPr lang="en-US" altLang="ko-KR" sz="1100" dirty="0">
              <a:latin typeface="+mn-ea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77008" y="4122123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Request</a:t>
            </a:r>
            <a:r>
              <a:rPr lang="ko-KR" altLang="en-US" sz="1100" dirty="0">
                <a:latin typeface="+mn-ea"/>
              </a:rPr>
              <a:t>객체 관련 </a:t>
            </a:r>
            <a:r>
              <a:rPr lang="ko-KR" altLang="en-US" sz="1100" dirty="0" err="1">
                <a:latin typeface="+mn-ea"/>
              </a:rPr>
              <a:t>메소드</a:t>
            </a:r>
            <a:r>
              <a:rPr lang="en-US" altLang="ko-KR" sz="1100" dirty="0">
                <a:latin typeface="+mn-ea"/>
              </a:rPr>
              <a:t>((jsp_11_1_ex1_requestobj)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730798" y="4388905"/>
            <a:ext cx="10089604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30798" y="4394078"/>
            <a:ext cx="10089604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err="1">
                <a:latin typeface="+mn-ea"/>
              </a:rPr>
              <a:t>getContextPath</a:t>
            </a:r>
            <a:r>
              <a:rPr lang="en-US" altLang="ko-KR" sz="1100" dirty="0">
                <a:latin typeface="+mn-ea"/>
              </a:rPr>
              <a:t>() : </a:t>
            </a:r>
            <a:r>
              <a:rPr lang="ko-KR" altLang="en-US" sz="1100" dirty="0" err="1">
                <a:latin typeface="+mn-ea"/>
              </a:rPr>
              <a:t>웹어플리케이션의</a:t>
            </a:r>
            <a:r>
              <a:rPr lang="ko-KR" altLang="en-US" sz="1100" dirty="0">
                <a:latin typeface="+mn-ea"/>
              </a:rPr>
              <a:t> </a:t>
            </a:r>
            <a:r>
              <a:rPr lang="ko-KR" altLang="en-US" sz="1100" dirty="0" err="1">
                <a:latin typeface="+mn-ea"/>
              </a:rPr>
              <a:t>컨텍스트</a:t>
            </a:r>
            <a:r>
              <a:rPr lang="ko-KR" altLang="en-US" sz="1100" dirty="0">
                <a:latin typeface="+mn-ea"/>
              </a:rPr>
              <a:t> 패스를 얻습니다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 err="1">
                <a:latin typeface="+mn-ea"/>
              </a:rPr>
              <a:t>getMethod</a:t>
            </a:r>
            <a:r>
              <a:rPr lang="en-US" altLang="ko-KR" sz="1100" dirty="0">
                <a:latin typeface="+mn-ea"/>
              </a:rPr>
              <a:t>() : get</a:t>
            </a:r>
            <a:r>
              <a:rPr lang="ko-KR" altLang="en-US" sz="1100" dirty="0">
                <a:latin typeface="+mn-ea"/>
              </a:rPr>
              <a:t>방식과 </a:t>
            </a:r>
            <a:r>
              <a:rPr lang="en-US" altLang="ko-KR" sz="1100" dirty="0">
                <a:latin typeface="+mn-ea"/>
              </a:rPr>
              <a:t>post</a:t>
            </a:r>
            <a:r>
              <a:rPr lang="ko-KR" altLang="en-US" sz="1100" dirty="0">
                <a:latin typeface="+mn-ea"/>
              </a:rPr>
              <a:t>방식을 구분할 수 있습니다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 err="1">
                <a:latin typeface="+mn-ea"/>
              </a:rPr>
              <a:t>getSession</a:t>
            </a:r>
            <a:r>
              <a:rPr lang="en-US" altLang="ko-KR" sz="1100" dirty="0">
                <a:latin typeface="+mn-ea"/>
              </a:rPr>
              <a:t>() : </a:t>
            </a:r>
            <a:r>
              <a:rPr lang="ko-KR" altLang="en-US" sz="1100" dirty="0">
                <a:latin typeface="+mn-ea"/>
              </a:rPr>
              <a:t>세션 객체를 얻습니다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 err="1">
                <a:latin typeface="+mn-ea"/>
              </a:rPr>
              <a:t>getProtocol</a:t>
            </a:r>
            <a:r>
              <a:rPr lang="en-US" altLang="ko-KR" sz="1100" dirty="0">
                <a:latin typeface="+mn-ea"/>
              </a:rPr>
              <a:t>() : </a:t>
            </a:r>
            <a:r>
              <a:rPr lang="ko-KR" altLang="en-US" sz="1100" dirty="0">
                <a:latin typeface="+mn-ea"/>
              </a:rPr>
              <a:t>해당 프로토콜을 얻습니다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 err="1">
                <a:latin typeface="+mn-ea"/>
              </a:rPr>
              <a:t>getRequestURL</a:t>
            </a:r>
            <a:r>
              <a:rPr lang="en-US" altLang="ko-KR" sz="1100" dirty="0">
                <a:latin typeface="+mn-ea"/>
              </a:rPr>
              <a:t>() : </a:t>
            </a:r>
            <a:r>
              <a:rPr lang="ko-KR" altLang="en-US" sz="1100" dirty="0">
                <a:latin typeface="+mn-ea"/>
              </a:rPr>
              <a:t>요청 </a:t>
            </a:r>
            <a:r>
              <a:rPr lang="en-US" altLang="ko-KR" sz="1100" dirty="0">
                <a:latin typeface="+mn-ea"/>
              </a:rPr>
              <a:t>URL</a:t>
            </a:r>
            <a:r>
              <a:rPr lang="ko-KR" altLang="en-US" sz="1100" dirty="0">
                <a:latin typeface="+mn-ea"/>
              </a:rPr>
              <a:t>를 얻습니다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 err="1">
                <a:latin typeface="+mn-ea"/>
              </a:rPr>
              <a:t>getRequestURI</a:t>
            </a:r>
            <a:r>
              <a:rPr lang="en-US" altLang="ko-KR" sz="1100" dirty="0">
                <a:latin typeface="+mn-ea"/>
              </a:rPr>
              <a:t>() : </a:t>
            </a:r>
            <a:r>
              <a:rPr lang="ko-KR" altLang="en-US" sz="1100" dirty="0">
                <a:latin typeface="+mn-ea"/>
              </a:rPr>
              <a:t>요청 </a:t>
            </a:r>
            <a:r>
              <a:rPr lang="en-US" altLang="ko-KR" sz="1100" dirty="0">
                <a:latin typeface="+mn-ea"/>
              </a:rPr>
              <a:t>URI</a:t>
            </a:r>
            <a:r>
              <a:rPr lang="ko-KR" altLang="en-US" sz="1100" dirty="0">
                <a:latin typeface="+mn-ea"/>
              </a:rPr>
              <a:t>를 얻습니다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 err="1">
                <a:latin typeface="+mn-ea"/>
              </a:rPr>
              <a:t>getQueryString</a:t>
            </a:r>
            <a:r>
              <a:rPr lang="en-US" altLang="ko-KR" sz="1100" dirty="0">
                <a:latin typeface="+mn-ea"/>
              </a:rPr>
              <a:t>() : </a:t>
            </a:r>
            <a:r>
              <a:rPr lang="ko-KR" altLang="en-US" sz="1100" dirty="0" err="1">
                <a:latin typeface="+mn-ea"/>
              </a:rPr>
              <a:t>쿼리스트링을</a:t>
            </a:r>
            <a:r>
              <a:rPr lang="ko-KR" altLang="en-US" sz="1100" dirty="0">
                <a:latin typeface="+mn-ea"/>
              </a:rPr>
              <a:t> 얻습니다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endParaRPr lang="en-US" altLang="ko-KR" sz="1100" dirty="0">
              <a:latin typeface="+mn-ea"/>
            </a:endParaRPr>
          </a:p>
          <a:p>
            <a:r>
              <a:rPr lang="en-US" altLang="ko-KR" sz="1100" b="1" dirty="0">
                <a:latin typeface="+mn-ea"/>
              </a:rPr>
              <a:t>* </a:t>
            </a:r>
            <a:r>
              <a:rPr lang="ko-KR" altLang="en-US" sz="1100" b="1" dirty="0" err="1">
                <a:latin typeface="+mn-ea"/>
              </a:rPr>
              <a:t>뒷페이지</a:t>
            </a:r>
            <a:r>
              <a:rPr lang="ko-KR" altLang="en-US" sz="1100" b="1" dirty="0">
                <a:latin typeface="+mn-ea"/>
              </a:rPr>
              <a:t> 내용이 훨씬 많이 쓰입니다</a:t>
            </a:r>
            <a:r>
              <a:rPr lang="en-US" altLang="ko-KR" sz="1100" b="1" dirty="0">
                <a:latin typeface="+mn-ea"/>
              </a:rPr>
              <a:t>.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1958109" y="1905249"/>
            <a:ext cx="2613891" cy="17179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웹브라우저</a:t>
            </a:r>
            <a:endParaRPr lang="en-US" altLang="ko-KR" dirty="0"/>
          </a:p>
          <a:p>
            <a:pPr algn="ctr"/>
            <a:r>
              <a:rPr lang="en-US" altLang="ko-KR" dirty="0"/>
              <a:t>(</a:t>
            </a:r>
            <a:r>
              <a:rPr lang="ko-KR" altLang="en-US" dirty="0"/>
              <a:t>클라이언트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7208982" y="1905249"/>
            <a:ext cx="2613891" cy="17179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서버</a:t>
            </a:r>
          </a:p>
        </p:txBody>
      </p:sp>
      <p:cxnSp>
        <p:nvCxnSpPr>
          <p:cNvPr id="11" name="직선 화살표 연결선 10"/>
          <p:cNvCxnSpPr/>
          <p:nvPr/>
        </p:nvCxnSpPr>
        <p:spPr>
          <a:xfrm>
            <a:off x="4913745" y="2276833"/>
            <a:ext cx="19119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185050" y="2302302"/>
            <a:ext cx="11811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+mn-ea"/>
              </a:rPr>
              <a:t>Request</a:t>
            </a:r>
          </a:p>
        </p:txBody>
      </p:sp>
      <p:cxnSp>
        <p:nvCxnSpPr>
          <p:cNvPr id="17" name="직선 화살표 연결선 16"/>
          <p:cNvCxnSpPr/>
          <p:nvPr/>
        </p:nvCxnSpPr>
        <p:spPr>
          <a:xfrm flipH="1">
            <a:off x="4913745" y="3235708"/>
            <a:ext cx="19119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5185050" y="3235708"/>
            <a:ext cx="11811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+mn-ea"/>
              </a:rPr>
              <a:t>Response</a:t>
            </a: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0977" y="4475488"/>
            <a:ext cx="4494140" cy="1688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18300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</a:rPr>
              <a:t>request </a:t>
            </a:r>
            <a:r>
              <a:rPr lang="ko-KR" altLang="en-US" sz="1600" b="1" dirty="0">
                <a:latin typeface="+mn-ea"/>
              </a:rPr>
              <a:t>객체의 이해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677008" y="1415867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Parameter </a:t>
            </a:r>
            <a:r>
              <a:rPr lang="ko-KR" altLang="en-US" sz="1100" dirty="0" err="1">
                <a:latin typeface="+mn-ea"/>
              </a:rPr>
              <a:t>메소드</a:t>
            </a:r>
            <a:r>
              <a:rPr lang="en-US" altLang="ko-KR" sz="1100" dirty="0">
                <a:latin typeface="+mn-ea"/>
              </a:rPr>
              <a:t>((jsp_11_1_ex1_requestobj)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730798" y="1682649"/>
            <a:ext cx="10089604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30798" y="1687822"/>
            <a:ext cx="1008960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앞에서 살펴본 요청관련 </a:t>
            </a:r>
            <a:r>
              <a:rPr lang="ko-KR" altLang="en-US" sz="1100" dirty="0" err="1">
                <a:latin typeface="+mn-ea"/>
              </a:rPr>
              <a:t>메소드</a:t>
            </a:r>
            <a:r>
              <a:rPr lang="ko-KR" altLang="en-US" sz="1100" dirty="0">
                <a:latin typeface="+mn-ea"/>
              </a:rPr>
              <a:t> 보다 </a:t>
            </a:r>
            <a:r>
              <a:rPr lang="ko-KR" altLang="en-US" sz="1100" b="1" dirty="0">
                <a:latin typeface="+mn-ea"/>
              </a:rPr>
              <a:t>실제 많이 쓰이는 </a:t>
            </a:r>
            <a:r>
              <a:rPr lang="ko-KR" altLang="en-US" sz="1100" b="1" dirty="0" err="1">
                <a:latin typeface="+mn-ea"/>
              </a:rPr>
              <a:t>메소드</a:t>
            </a:r>
            <a:r>
              <a:rPr lang="ko-KR" altLang="en-US" sz="1100" dirty="0" err="1">
                <a:latin typeface="+mn-ea"/>
              </a:rPr>
              <a:t>는</a:t>
            </a:r>
            <a:r>
              <a:rPr lang="ko-KR" altLang="en-US" sz="1100" dirty="0">
                <a:latin typeface="+mn-ea"/>
              </a:rPr>
              <a:t> </a:t>
            </a:r>
            <a:r>
              <a:rPr lang="en-US" altLang="ko-KR" sz="1100" dirty="0">
                <a:latin typeface="+mn-ea"/>
              </a:rPr>
              <a:t>parameter</a:t>
            </a:r>
            <a:r>
              <a:rPr lang="ko-KR" altLang="en-US" sz="1100" dirty="0">
                <a:latin typeface="+mn-ea"/>
              </a:rPr>
              <a:t>와 관련된 </a:t>
            </a:r>
            <a:r>
              <a:rPr lang="ko-KR" altLang="en-US" sz="1100" dirty="0" err="1">
                <a:latin typeface="+mn-ea"/>
              </a:rPr>
              <a:t>메소드들</a:t>
            </a:r>
            <a:r>
              <a:rPr lang="ko-KR" altLang="en-US" sz="1100" dirty="0">
                <a:latin typeface="+mn-ea"/>
              </a:rPr>
              <a:t> 입니다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 err="1">
                <a:latin typeface="+mn-ea"/>
              </a:rPr>
              <a:t>Jsp</a:t>
            </a:r>
            <a:r>
              <a:rPr lang="ko-KR" altLang="en-US" sz="1100" dirty="0">
                <a:latin typeface="+mn-ea"/>
              </a:rPr>
              <a:t>페이지를 제작하는 목적이 데이터 값을 전송하기 위해서 이므로</a:t>
            </a:r>
            <a:r>
              <a:rPr lang="en-US" altLang="ko-KR" sz="1100" dirty="0">
                <a:latin typeface="+mn-ea"/>
              </a:rPr>
              <a:t>, parameter </a:t>
            </a:r>
            <a:r>
              <a:rPr lang="ko-KR" altLang="en-US" sz="1100" dirty="0">
                <a:latin typeface="+mn-ea"/>
              </a:rPr>
              <a:t>관련 메소드는 중요 합니다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endParaRPr lang="en-US" altLang="ko-KR" sz="1100" dirty="0">
              <a:latin typeface="+mn-ea"/>
            </a:endParaRPr>
          </a:p>
          <a:p>
            <a:r>
              <a:rPr lang="en-US" altLang="ko-KR" sz="1100" dirty="0" err="1">
                <a:latin typeface="+mn-ea"/>
              </a:rPr>
              <a:t>getParameter</a:t>
            </a:r>
            <a:r>
              <a:rPr lang="en-US" altLang="ko-KR" sz="1100" dirty="0">
                <a:latin typeface="+mn-ea"/>
              </a:rPr>
              <a:t>(String name) : name</a:t>
            </a:r>
            <a:r>
              <a:rPr lang="ko-KR" altLang="en-US" sz="1100" dirty="0">
                <a:latin typeface="+mn-ea"/>
              </a:rPr>
              <a:t>에 해당하는 </a:t>
            </a:r>
            <a:r>
              <a:rPr lang="ko-KR" altLang="en-US" sz="1100" dirty="0" err="1">
                <a:latin typeface="+mn-ea"/>
              </a:rPr>
              <a:t>파라미터</a:t>
            </a:r>
            <a:r>
              <a:rPr lang="ko-KR" altLang="en-US" sz="1100" dirty="0">
                <a:latin typeface="+mn-ea"/>
              </a:rPr>
              <a:t> 값을 구함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 err="1">
                <a:latin typeface="+mn-ea"/>
              </a:rPr>
              <a:t>getParameterNames</a:t>
            </a:r>
            <a:r>
              <a:rPr lang="en-US" altLang="ko-KR" sz="1100" dirty="0">
                <a:latin typeface="+mn-ea"/>
              </a:rPr>
              <a:t>() : </a:t>
            </a:r>
            <a:r>
              <a:rPr lang="ko-KR" altLang="en-US" sz="1100" dirty="0">
                <a:latin typeface="+mn-ea"/>
              </a:rPr>
              <a:t>모든 </a:t>
            </a:r>
            <a:r>
              <a:rPr lang="ko-KR" altLang="en-US" sz="1100" dirty="0" err="1">
                <a:latin typeface="+mn-ea"/>
              </a:rPr>
              <a:t>파라미터</a:t>
            </a:r>
            <a:r>
              <a:rPr lang="ko-KR" altLang="en-US" sz="1100" dirty="0">
                <a:latin typeface="+mn-ea"/>
              </a:rPr>
              <a:t> 이름을 구함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 err="1">
                <a:latin typeface="+mn-ea"/>
              </a:rPr>
              <a:t>getParameterValues</a:t>
            </a:r>
            <a:r>
              <a:rPr lang="en-US" altLang="ko-KR" sz="1100" dirty="0">
                <a:latin typeface="+mn-ea"/>
              </a:rPr>
              <a:t>(String name) : name</a:t>
            </a:r>
            <a:r>
              <a:rPr lang="ko-KR" altLang="en-US" sz="1100" dirty="0">
                <a:latin typeface="+mn-ea"/>
              </a:rPr>
              <a:t>에 해당하는 </a:t>
            </a:r>
            <a:r>
              <a:rPr lang="ko-KR" altLang="en-US" sz="1100" dirty="0" err="1">
                <a:latin typeface="+mn-ea"/>
              </a:rPr>
              <a:t>파라미터값들을</a:t>
            </a:r>
            <a:r>
              <a:rPr lang="ko-KR" altLang="en-US" sz="1100" dirty="0">
                <a:latin typeface="+mn-ea"/>
              </a:rPr>
              <a:t> 구함</a:t>
            </a:r>
            <a:r>
              <a:rPr lang="en-US" altLang="ko-KR" sz="1100" dirty="0">
                <a:latin typeface="+mn-ea"/>
              </a:rPr>
              <a:t>.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089" y="2914659"/>
            <a:ext cx="6645495" cy="373137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3617" y="2914659"/>
            <a:ext cx="3630183" cy="1496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55343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</a:rPr>
              <a:t>response </a:t>
            </a:r>
            <a:r>
              <a:rPr lang="ko-KR" altLang="en-US" sz="1600" b="1" dirty="0">
                <a:latin typeface="+mn-ea"/>
              </a:rPr>
              <a:t>객체의 이해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7008" y="1116906"/>
            <a:ext cx="1067679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>
                <a:latin typeface="+mn-ea"/>
              </a:rPr>
              <a:t>웹브라우저의</a:t>
            </a:r>
            <a:r>
              <a:rPr lang="ko-KR" altLang="en-US" sz="1100" dirty="0">
                <a:latin typeface="+mn-ea"/>
              </a:rPr>
              <a:t> 요청에 </a:t>
            </a:r>
            <a:r>
              <a:rPr lang="ko-KR" altLang="en-US" sz="1100" dirty="0" err="1">
                <a:latin typeface="+mn-ea"/>
              </a:rPr>
              <a:t>응답하는것을</a:t>
            </a:r>
            <a:r>
              <a:rPr lang="ko-KR" altLang="en-US" sz="1100" dirty="0">
                <a:latin typeface="+mn-ea"/>
              </a:rPr>
              <a:t> </a:t>
            </a:r>
            <a:r>
              <a:rPr lang="en-US" altLang="ko-KR" sz="1100" dirty="0">
                <a:latin typeface="+mn-ea"/>
              </a:rPr>
              <a:t>response</a:t>
            </a:r>
            <a:r>
              <a:rPr lang="ko-KR" altLang="en-US" sz="1100" dirty="0">
                <a:latin typeface="+mn-ea"/>
              </a:rPr>
              <a:t>라고 하며</a:t>
            </a:r>
            <a:r>
              <a:rPr lang="en-US" altLang="ko-KR" sz="1100" dirty="0">
                <a:latin typeface="+mn-ea"/>
              </a:rPr>
              <a:t>, </a:t>
            </a:r>
            <a:r>
              <a:rPr lang="ko-KR" altLang="en-US" sz="1100" dirty="0">
                <a:latin typeface="+mn-ea"/>
              </a:rPr>
              <a:t>이러한 응답</a:t>
            </a:r>
            <a:r>
              <a:rPr lang="en-US" altLang="ko-KR" sz="1100" dirty="0">
                <a:latin typeface="+mn-ea"/>
              </a:rPr>
              <a:t>(response)</a:t>
            </a:r>
            <a:r>
              <a:rPr lang="ko-KR" altLang="en-US" sz="1100" dirty="0">
                <a:latin typeface="+mn-ea"/>
              </a:rPr>
              <a:t>의</a:t>
            </a:r>
            <a:r>
              <a:rPr lang="en-US" altLang="ko-KR" sz="1100" dirty="0">
                <a:latin typeface="+mn-ea"/>
              </a:rPr>
              <a:t> </a:t>
            </a:r>
            <a:r>
              <a:rPr lang="ko-KR" altLang="en-US" sz="1100" dirty="0">
                <a:latin typeface="+mn-ea"/>
              </a:rPr>
              <a:t>정보를 가지고 있는 객체를 </a:t>
            </a:r>
            <a:r>
              <a:rPr lang="en-US" altLang="ko-KR" sz="1100" dirty="0">
                <a:latin typeface="+mn-ea"/>
              </a:rPr>
              <a:t>response</a:t>
            </a:r>
            <a:r>
              <a:rPr lang="ko-KR" altLang="en-US" sz="1100" dirty="0">
                <a:latin typeface="+mn-ea"/>
              </a:rPr>
              <a:t>객체 라고 합니다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ko-KR" altLang="en-US" sz="1100" dirty="0" err="1">
                <a:latin typeface="+mn-ea"/>
              </a:rPr>
              <a:t>서블릿에서</a:t>
            </a:r>
            <a:r>
              <a:rPr lang="ko-KR" altLang="en-US" sz="1100" dirty="0">
                <a:latin typeface="+mn-ea"/>
              </a:rPr>
              <a:t> 본 그 </a:t>
            </a:r>
            <a:r>
              <a:rPr lang="en-US" altLang="ko-KR" sz="1100" dirty="0">
                <a:latin typeface="+mn-ea"/>
              </a:rPr>
              <a:t>response </a:t>
            </a:r>
            <a:r>
              <a:rPr lang="ko-KR" altLang="en-US" sz="1100" dirty="0">
                <a:latin typeface="+mn-ea"/>
              </a:rPr>
              <a:t>객체 맞음</a:t>
            </a:r>
            <a:endParaRPr lang="en-US" altLang="ko-KR" sz="1100" dirty="0">
              <a:latin typeface="+mn-ea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77008" y="4122123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>
                <a:latin typeface="+mn-ea"/>
              </a:rPr>
              <a:t>Response</a:t>
            </a:r>
            <a:r>
              <a:rPr lang="ko-KR" altLang="en-US" sz="1100">
                <a:latin typeface="+mn-ea"/>
              </a:rPr>
              <a:t>객체 </a:t>
            </a:r>
            <a:r>
              <a:rPr lang="ko-KR" altLang="en-US" sz="1100" dirty="0">
                <a:latin typeface="+mn-ea"/>
              </a:rPr>
              <a:t>관련 </a:t>
            </a:r>
            <a:r>
              <a:rPr lang="ko-KR" altLang="en-US" sz="1100" dirty="0" err="1">
                <a:latin typeface="+mn-ea"/>
              </a:rPr>
              <a:t>메소드</a:t>
            </a:r>
            <a:r>
              <a:rPr lang="en-US" altLang="ko-KR" sz="1100" dirty="0">
                <a:latin typeface="+mn-ea"/>
              </a:rPr>
              <a:t>(jsp_11_2_ex1_responseobj)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730798" y="4388905"/>
            <a:ext cx="10089604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30798" y="4394078"/>
            <a:ext cx="1008960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err="1">
                <a:latin typeface="+mn-ea"/>
              </a:rPr>
              <a:t>getCharacterEncoding</a:t>
            </a:r>
            <a:r>
              <a:rPr lang="en-US" altLang="ko-KR" sz="1100" dirty="0">
                <a:latin typeface="+mn-ea"/>
              </a:rPr>
              <a:t>() : </a:t>
            </a:r>
            <a:r>
              <a:rPr lang="ko-KR" altLang="en-US" sz="1100" dirty="0" err="1">
                <a:latin typeface="+mn-ea"/>
              </a:rPr>
              <a:t>응답할때</a:t>
            </a:r>
            <a:r>
              <a:rPr lang="ko-KR" altLang="en-US" sz="1100" dirty="0">
                <a:latin typeface="+mn-ea"/>
              </a:rPr>
              <a:t> 문자의 </a:t>
            </a:r>
            <a:r>
              <a:rPr lang="ko-KR" altLang="en-US" sz="1100" dirty="0" err="1">
                <a:latin typeface="+mn-ea"/>
              </a:rPr>
              <a:t>인코딩</a:t>
            </a:r>
            <a:r>
              <a:rPr lang="ko-KR" altLang="en-US" sz="1100" dirty="0">
                <a:latin typeface="+mn-ea"/>
              </a:rPr>
              <a:t> 형태를 구합니다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 err="1">
                <a:latin typeface="+mn-ea"/>
              </a:rPr>
              <a:t>addCookie</a:t>
            </a:r>
            <a:r>
              <a:rPr lang="en-US" altLang="ko-KR" sz="1100" dirty="0">
                <a:latin typeface="+mn-ea"/>
              </a:rPr>
              <a:t>(Cookie) : </a:t>
            </a:r>
            <a:r>
              <a:rPr lang="ko-KR" altLang="en-US" sz="1100" dirty="0">
                <a:latin typeface="+mn-ea"/>
              </a:rPr>
              <a:t>쿠키를 지정 합니다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 err="1">
                <a:latin typeface="+mn-ea"/>
              </a:rPr>
              <a:t>sendRedirect</a:t>
            </a:r>
            <a:r>
              <a:rPr lang="en-US" altLang="ko-KR" sz="1100" dirty="0">
                <a:latin typeface="+mn-ea"/>
              </a:rPr>
              <a:t>(URL) : </a:t>
            </a:r>
            <a:r>
              <a:rPr lang="ko-KR" altLang="en-US" sz="1100" dirty="0">
                <a:latin typeface="+mn-ea"/>
              </a:rPr>
              <a:t>지정한 </a:t>
            </a:r>
            <a:r>
              <a:rPr lang="en-US" altLang="ko-KR" sz="1100" dirty="0">
                <a:latin typeface="+mn-ea"/>
              </a:rPr>
              <a:t>URL</a:t>
            </a:r>
            <a:r>
              <a:rPr lang="ko-KR" altLang="en-US" sz="1100">
                <a:latin typeface="+mn-ea"/>
              </a:rPr>
              <a:t>로 이동합니다</a:t>
            </a:r>
            <a:r>
              <a:rPr lang="en-US" altLang="ko-KR" sz="1100" dirty="0">
                <a:latin typeface="+mn-ea"/>
              </a:rPr>
              <a:t>.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1958109" y="1905249"/>
            <a:ext cx="2613891" cy="17179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웹브라우저</a:t>
            </a:r>
            <a:endParaRPr lang="en-US" altLang="ko-KR" dirty="0"/>
          </a:p>
          <a:p>
            <a:pPr algn="ctr"/>
            <a:r>
              <a:rPr lang="en-US" altLang="ko-KR" dirty="0"/>
              <a:t>(</a:t>
            </a:r>
            <a:r>
              <a:rPr lang="ko-KR" altLang="en-US" dirty="0"/>
              <a:t>클라이언트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7208982" y="1905249"/>
            <a:ext cx="2613891" cy="17179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서버</a:t>
            </a:r>
          </a:p>
        </p:txBody>
      </p:sp>
      <p:cxnSp>
        <p:nvCxnSpPr>
          <p:cNvPr id="11" name="직선 화살표 연결선 10"/>
          <p:cNvCxnSpPr/>
          <p:nvPr/>
        </p:nvCxnSpPr>
        <p:spPr>
          <a:xfrm>
            <a:off x="4913745" y="2276833"/>
            <a:ext cx="19119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185050" y="2302302"/>
            <a:ext cx="11811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+mn-ea"/>
              </a:rPr>
              <a:t>Request</a:t>
            </a:r>
          </a:p>
        </p:txBody>
      </p:sp>
      <p:cxnSp>
        <p:nvCxnSpPr>
          <p:cNvPr id="17" name="직선 화살표 연결선 16"/>
          <p:cNvCxnSpPr/>
          <p:nvPr/>
        </p:nvCxnSpPr>
        <p:spPr>
          <a:xfrm flipH="1">
            <a:off x="4913745" y="3235708"/>
            <a:ext cx="19119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5185050" y="3235708"/>
            <a:ext cx="11811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+mn-ea"/>
              </a:rPr>
              <a:t>Response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3548" y="4640824"/>
            <a:ext cx="3304896" cy="1899665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840509" y="5605775"/>
            <a:ext cx="1565563" cy="4809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+mn-ea"/>
              </a:rPr>
              <a:t>requestex.html</a:t>
            </a:r>
            <a:endParaRPr lang="ko-KR" altLang="en-US" sz="1200" dirty="0">
              <a:latin typeface="+mn-ea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2821709" y="5605774"/>
            <a:ext cx="1565563" cy="4809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latin typeface="+mn-ea"/>
              </a:rPr>
              <a:t>request_send.jsp</a:t>
            </a:r>
            <a:endParaRPr lang="ko-KR" altLang="en-US" sz="1200" dirty="0">
              <a:latin typeface="+mn-ea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4913745" y="5129547"/>
            <a:ext cx="1565563" cy="4809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latin typeface="+mn-ea"/>
              </a:rPr>
              <a:t>pass.jsp</a:t>
            </a:r>
            <a:endParaRPr lang="ko-KR" altLang="en-US" sz="1200" dirty="0">
              <a:latin typeface="+mn-ea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4913745" y="6054533"/>
            <a:ext cx="1565563" cy="4809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latin typeface="+mn-ea"/>
              </a:rPr>
              <a:t>ng.jsp</a:t>
            </a:r>
            <a:endParaRPr lang="ko-KR" altLang="en-US" sz="1200" dirty="0">
              <a:latin typeface="+mn-ea"/>
            </a:endParaRPr>
          </a:p>
        </p:txBody>
      </p:sp>
      <p:cxnSp>
        <p:nvCxnSpPr>
          <p:cNvPr id="25" name="직선 화살표 연결선 24"/>
          <p:cNvCxnSpPr/>
          <p:nvPr/>
        </p:nvCxnSpPr>
        <p:spPr>
          <a:xfrm>
            <a:off x="2406072" y="5846268"/>
            <a:ext cx="4156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/>
          <p:nvPr/>
        </p:nvCxnSpPr>
        <p:spPr>
          <a:xfrm flipV="1">
            <a:off x="4387272" y="5428018"/>
            <a:ext cx="406401" cy="4182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>
            <a:stCxn id="22" idx="3"/>
          </p:cNvCxnSpPr>
          <p:nvPr/>
        </p:nvCxnSpPr>
        <p:spPr>
          <a:xfrm>
            <a:off x="4387272" y="5846269"/>
            <a:ext cx="406401" cy="3757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4382654" y="5683318"/>
            <a:ext cx="120534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err="1">
                <a:latin typeface="+mn-ea"/>
              </a:rPr>
              <a:t>sendRedirect</a:t>
            </a:r>
            <a:r>
              <a:rPr lang="en-US" altLang="ko-KR" sz="1100" dirty="0">
                <a:latin typeface="+mn-ea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94359011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err="1">
                <a:latin typeface="+mn-ea"/>
              </a:rPr>
              <a:t>액션태그란</a:t>
            </a:r>
            <a:r>
              <a:rPr lang="en-US" altLang="ko-KR" sz="1600" b="1" dirty="0">
                <a:latin typeface="+mn-ea"/>
              </a:rPr>
              <a:t>?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7008" y="1116906"/>
            <a:ext cx="1067679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JSP</a:t>
            </a:r>
            <a:r>
              <a:rPr lang="ko-KR" altLang="en-US" sz="1100" dirty="0">
                <a:latin typeface="+mn-ea"/>
              </a:rPr>
              <a:t>페이지 내에서 어떤 동작을 하도록 지시하는 태그입니다</a:t>
            </a:r>
            <a:r>
              <a:rPr lang="en-US" altLang="ko-KR" sz="1100" dirty="0">
                <a:latin typeface="+mn-ea"/>
              </a:rPr>
              <a:t>. </a:t>
            </a:r>
            <a:r>
              <a:rPr lang="ko-KR" altLang="en-US" sz="1100" dirty="0">
                <a:latin typeface="+mn-ea"/>
              </a:rPr>
              <a:t>예를 들어 페이지 이동</a:t>
            </a:r>
            <a:r>
              <a:rPr lang="en-US" altLang="ko-KR" sz="1100" dirty="0">
                <a:latin typeface="+mn-ea"/>
              </a:rPr>
              <a:t>, </a:t>
            </a:r>
            <a:r>
              <a:rPr lang="ko-KR" altLang="en-US" sz="1100" dirty="0">
                <a:latin typeface="+mn-ea"/>
              </a:rPr>
              <a:t>페이지 </a:t>
            </a:r>
            <a:r>
              <a:rPr lang="en-US" altLang="ko-KR" sz="1100" dirty="0">
                <a:latin typeface="+mn-ea"/>
              </a:rPr>
              <a:t>include </a:t>
            </a:r>
            <a:r>
              <a:rPr lang="ko-KR" altLang="en-US" sz="1100" dirty="0">
                <a:latin typeface="+mn-ea"/>
              </a:rPr>
              <a:t>등등 입니다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ko-KR" altLang="en-US" sz="1100" dirty="0">
                <a:latin typeface="+mn-ea"/>
              </a:rPr>
              <a:t>추후에 배울 </a:t>
            </a:r>
            <a:r>
              <a:rPr lang="en-US" altLang="ko-KR" sz="1100" dirty="0">
                <a:latin typeface="+mn-ea"/>
              </a:rPr>
              <a:t>Bean</a:t>
            </a:r>
            <a:r>
              <a:rPr lang="ko-KR" altLang="en-US" sz="1100" dirty="0">
                <a:latin typeface="+mn-ea"/>
              </a:rPr>
              <a:t>과 관련된 태그도 있습니다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ko-KR" altLang="en-US" sz="1100" dirty="0">
                <a:latin typeface="+mn-ea"/>
              </a:rPr>
              <a:t>우선은 </a:t>
            </a:r>
            <a:r>
              <a:rPr lang="en-US" altLang="ko-KR" sz="1100" dirty="0">
                <a:latin typeface="+mn-ea"/>
              </a:rPr>
              <a:t>forward, include, </a:t>
            </a:r>
            <a:r>
              <a:rPr lang="en-US" altLang="ko-KR" sz="1100" dirty="0" err="1">
                <a:latin typeface="+mn-ea"/>
              </a:rPr>
              <a:t>param</a:t>
            </a:r>
            <a:r>
              <a:rPr lang="ko-KR" altLang="en-US" sz="1100" dirty="0">
                <a:latin typeface="+mn-ea"/>
              </a:rPr>
              <a:t>태그만 살펴보고</a:t>
            </a:r>
            <a:r>
              <a:rPr lang="en-US" altLang="ko-KR" sz="1100" dirty="0">
                <a:latin typeface="+mn-ea"/>
              </a:rPr>
              <a:t>, </a:t>
            </a:r>
            <a:r>
              <a:rPr lang="ko-KR" altLang="en-US" sz="1100" dirty="0">
                <a:latin typeface="+mn-ea"/>
              </a:rPr>
              <a:t>추후 </a:t>
            </a:r>
            <a:r>
              <a:rPr lang="en-US" altLang="ko-KR" sz="1100" dirty="0">
                <a:latin typeface="+mn-ea"/>
              </a:rPr>
              <a:t>bean</a:t>
            </a:r>
            <a:r>
              <a:rPr lang="ko-KR" altLang="en-US" sz="1100" dirty="0">
                <a:latin typeface="+mn-ea"/>
              </a:rPr>
              <a:t>을 학습할 때 추가로 학습하도록 하겠습니다</a:t>
            </a:r>
            <a:r>
              <a:rPr lang="en-US" altLang="ko-KR" sz="1100" dirty="0">
                <a:latin typeface="+mn-ea"/>
              </a:rPr>
              <a:t>.</a:t>
            </a:r>
            <a:r>
              <a:rPr lang="ko-KR" altLang="en-US" sz="1100" dirty="0">
                <a:latin typeface="+mn-ea"/>
              </a:rPr>
              <a:t> </a:t>
            </a:r>
            <a:endParaRPr lang="en-US" altLang="ko-KR" sz="1100" dirty="0">
              <a:latin typeface="+mn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181" y="3675301"/>
            <a:ext cx="3495675" cy="100965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8718" y="5828672"/>
            <a:ext cx="3276600" cy="61912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6952" y="4248413"/>
            <a:ext cx="4743450" cy="1181100"/>
          </a:xfrm>
          <a:prstGeom prst="rect">
            <a:avLst/>
          </a:prstGeom>
        </p:spPr>
      </p:pic>
      <p:cxnSp>
        <p:nvCxnSpPr>
          <p:cNvPr id="10" name="직선 화살표 연결선 9"/>
          <p:cNvCxnSpPr>
            <a:stCxn id="4" idx="3"/>
          </p:cNvCxnSpPr>
          <p:nvPr/>
        </p:nvCxnSpPr>
        <p:spPr>
          <a:xfrm>
            <a:off x="4444856" y="4180126"/>
            <a:ext cx="5537344" cy="4620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/>
          <p:nvPr/>
        </p:nvCxnSpPr>
        <p:spPr>
          <a:xfrm flipV="1">
            <a:off x="4202545" y="5350932"/>
            <a:ext cx="2161310" cy="7873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>
          <a:xfrm>
            <a:off x="9982200" y="4579165"/>
            <a:ext cx="838202" cy="28780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677008" y="2197884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kern="1200" baseline="0" dirty="0">
                <a:solidFill>
                  <a:schemeClr val="tx1"/>
                </a:solidFill>
                <a:effectLst/>
                <a:latin typeface="+mn-ea"/>
                <a:ea typeface="+mn-ea"/>
              </a:rPr>
              <a:t> </a:t>
            </a:r>
            <a:r>
              <a:rPr lang="en-US" altLang="ko-KR" sz="1600" b="1" dirty="0">
                <a:latin typeface="+mn-ea"/>
              </a:rPr>
              <a:t>forward, include, param </a:t>
            </a:r>
            <a:r>
              <a:rPr lang="ko-KR" altLang="en-US" sz="1600" b="1" dirty="0">
                <a:latin typeface="+mn-ea"/>
              </a:rPr>
              <a:t>태그 살펴보기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31" name="직선 연결선 30"/>
          <p:cNvCxnSpPr/>
          <p:nvPr/>
        </p:nvCxnSpPr>
        <p:spPr>
          <a:xfrm>
            <a:off x="677008" y="2545511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677008" y="2820393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forward</a:t>
            </a:r>
          </a:p>
        </p:txBody>
      </p:sp>
      <p:cxnSp>
        <p:nvCxnSpPr>
          <p:cNvPr id="34" name="직선 연결선 33"/>
          <p:cNvCxnSpPr/>
          <p:nvPr/>
        </p:nvCxnSpPr>
        <p:spPr>
          <a:xfrm>
            <a:off x="730798" y="3050231"/>
            <a:ext cx="10089604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730798" y="3055403"/>
            <a:ext cx="100896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현재의 페이지에서 다른 특정페이지로 전환할 때 사용 합니다</a:t>
            </a:r>
            <a:r>
              <a:rPr lang="en-US" altLang="ko-KR" sz="1100" dirty="0">
                <a:latin typeface="+mn-ea"/>
              </a:rPr>
              <a:t>. </a:t>
            </a:r>
            <a:r>
              <a:rPr lang="ko-KR" altLang="en-US" sz="1100" dirty="0">
                <a:latin typeface="+mn-ea"/>
              </a:rPr>
              <a:t>사용방법이 간단하여 예제를 통해 쉽게 이해 할 수 있습니다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>
                <a:latin typeface="+mn-ea"/>
              </a:rPr>
              <a:t>(jsp_12_2_ex1_actionex)</a:t>
            </a:r>
          </a:p>
        </p:txBody>
      </p:sp>
    </p:spTree>
    <p:extLst>
      <p:ext uri="{BB962C8B-B14F-4D97-AF65-F5344CB8AC3E}">
        <p14:creationId xmlns:p14="http://schemas.microsoft.com/office/powerpoint/2010/main" val="30095492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FAF80C-7822-46AB-8DBF-9AEC2B03DC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환경 설정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BDA7D5B-DA00-45B3-B035-F5AB1607A3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필요 세팅 </a:t>
            </a:r>
            <a:r>
              <a:rPr lang="en-US" altLang="ko-KR" dirty="0"/>
              <a:t>: JDK, </a:t>
            </a:r>
            <a:r>
              <a:rPr lang="ko-KR" altLang="en-US" dirty="0"/>
              <a:t>이클립스</a:t>
            </a:r>
            <a:r>
              <a:rPr lang="en-US" altLang="ko-KR" dirty="0"/>
              <a:t>, </a:t>
            </a:r>
            <a:r>
              <a:rPr lang="ko-KR" altLang="en-US" dirty="0" err="1">
                <a:highlight>
                  <a:srgbClr val="FFFF00"/>
                </a:highlight>
              </a:rPr>
              <a:t>톰캣</a:t>
            </a:r>
            <a:endParaRPr lang="en-US" altLang="ko-KR" dirty="0">
              <a:highlight>
                <a:srgbClr val="FFFF00"/>
              </a:highlight>
            </a:endParaRPr>
          </a:p>
          <a:p>
            <a:pPr lvl="1"/>
            <a:r>
              <a:rPr lang="ko-KR" altLang="en-US" dirty="0" err="1"/>
              <a:t>톰캣</a:t>
            </a:r>
            <a:r>
              <a:rPr lang="ko-KR" altLang="en-US" dirty="0"/>
              <a:t> </a:t>
            </a:r>
            <a:r>
              <a:rPr lang="en-US" altLang="ko-KR" dirty="0"/>
              <a:t>:  WAS</a:t>
            </a:r>
            <a:r>
              <a:rPr lang="ko-KR" altLang="en-US" dirty="0"/>
              <a:t>에 해당하는 부분</a:t>
            </a:r>
            <a:endParaRPr lang="en-US" altLang="ko-KR" dirty="0"/>
          </a:p>
          <a:p>
            <a:pPr lvl="1"/>
            <a:r>
              <a:rPr lang="en-US" altLang="ko-KR" dirty="0"/>
              <a:t>(</a:t>
            </a:r>
            <a:r>
              <a:rPr lang="ko-KR" altLang="en-US" dirty="0"/>
              <a:t>참고사항</a:t>
            </a:r>
            <a:r>
              <a:rPr lang="en-US" altLang="ko-KR"/>
              <a:t>)</a:t>
            </a:r>
            <a:r>
              <a:rPr lang="ko-KR" altLang="en-US"/>
              <a:t>아파치 </a:t>
            </a:r>
            <a:r>
              <a:rPr lang="ko-KR" altLang="en-US" dirty="0"/>
              <a:t>서버와 </a:t>
            </a:r>
            <a:r>
              <a:rPr lang="ko-KR" altLang="en-US" dirty="0" err="1"/>
              <a:t>톰캣</a:t>
            </a:r>
            <a:r>
              <a:rPr lang="ko-KR" altLang="en-US" dirty="0"/>
              <a:t> </a:t>
            </a:r>
            <a:r>
              <a:rPr lang="en-US" altLang="ko-KR" dirty="0"/>
              <a:t>WAS</a:t>
            </a:r>
            <a:r>
              <a:rPr lang="ko-KR" altLang="en-US" dirty="0"/>
              <a:t>를 분리해야 할 경우</a:t>
            </a:r>
            <a:endParaRPr lang="en-US" altLang="ko-KR" dirty="0"/>
          </a:p>
          <a:p>
            <a:pPr lvl="2"/>
            <a:r>
              <a:rPr lang="ko-KR" altLang="en-US" dirty="0"/>
              <a:t>한 서버에 </a:t>
            </a:r>
            <a:r>
              <a:rPr lang="en-US" altLang="ko-KR" dirty="0"/>
              <a:t>PHP, JSP</a:t>
            </a:r>
            <a:r>
              <a:rPr lang="ko-KR" altLang="en-US" dirty="0"/>
              <a:t>처럼 상이한 언어의 소스가 같이 있는 경우</a:t>
            </a:r>
            <a:endParaRPr lang="en-US" altLang="ko-KR" dirty="0"/>
          </a:p>
          <a:p>
            <a:pPr lvl="2"/>
            <a:r>
              <a:rPr lang="ko-KR" altLang="en-US" dirty="0"/>
              <a:t>보안 강화</a:t>
            </a:r>
            <a:r>
              <a:rPr lang="en-US" altLang="ko-KR" dirty="0"/>
              <a:t>(</a:t>
            </a:r>
            <a:r>
              <a:rPr lang="ko-KR" altLang="en-US" dirty="0"/>
              <a:t>만약 아파치가 없다면</a:t>
            </a:r>
            <a:r>
              <a:rPr lang="en-US" altLang="ko-KR" dirty="0"/>
              <a:t>, </a:t>
            </a:r>
            <a:r>
              <a:rPr lang="ko-KR" altLang="en-US" dirty="0" err="1"/>
              <a:t>톰캣</a:t>
            </a:r>
            <a:r>
              <a:rPr lang="ko-KR" altLang="en-US" dirty="0"/>
              <a:t> 하나 뚫리면 끝</a:t>
            </a:r>
            <a:r>
              <a:rPr lang="en-US" altLang="ko-KR" dirty="0"/>
              <a:t>)</a:t>
            </a:r>
          </a:p>
          <a:p>
            <a:pPr lvl="2"/>
            <a:r>
              <a:rPr lang="ko-KR" altLang="en-US" dirty="0"/>
              <a:t>다중 고객 접속에 대한 과부하 대비</a:t>
            </a:r>
            <a:r>
              <a:rPr lang="en-US" altLang="ko-KR" dirty="0"/>
              <a:t>(</a:t>
            </a:r>
            <a:r>
              <a:rPr lang="ko-KR" altLang="en-US" dirty="0"/>
              <a:t>요즘 </a:t>
            </a:r>
            <a:r>
              <a:rPr lang="ko-KR" altLang="en-US" dirty="0" err="1"/>
              <a:t>톰캣이</a:t>
            </a:r>
            <a:r>
              <a:rPr lang="ko-KR" altLang="en-US" dirty="0"/>
              <a:t> 좋아져서 웬만하면 이렇게까지 안 해도 됨</a:t>
            </a:r>
            <a:r>
              <a:rPr lang="en-US" altLang="ko-K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74089433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</a:rPr>
              <a:t>forward, include, param </a:t>
            </a:r>
            <a:r>
              <a:rPr lang="ko-KR" altLang="en-US" sz="1600" b="1" dirty="0">
                <a:latin typeface="+mn-ea"/>
              </a:rPr>
              <a:t>태그 살펴보기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677008" y="1335722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include</a:t>
            </a:r>
          </a:p>
        </p:txBody>
      </p:sp>
      <p:cxnSp>
        <p:nvCxnSpPr>
          <p:cNvPr id="34" name="직선 연결선 33"/>
          <p:cNvCxnSpPr/>
          <p:nvPr/>
        </p:nvCxnSpPr>
        <p:spPr>
          <a:xfrm>
            <a:off x="730798" y="1565560"/>
            <a:ext cx="10089604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730798" y="1570732"/>
            <a:ext cx="100896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현재 페이지에 다른 페이지를 삽입할 때 사용 합니다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>
                <a:latin typeface="+mn-ea"/>
              </a:rPr>
              <a:t>(jsp_12_2_ex1_actionex)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818" y="4014326"/>
            <a:ext cx="3943350" cy="466725"/>
          </a:xfrm>
          <a:prstGeom prst="rect">
            <a:avLst/>
          </a:prstGeom>
        </p:spPr>
      </p:pic>
      <p:sp>
        <p:nvSpPr>
          <p:cNvPr id="12" name="덧셈 기호 11"/>
          <p:cNvSpPr/>
          <p:nvPr/>
        </p:nvSpPr>
        <p:spPr>
          <a:xfrm>
            <a:off x="2605547" y="3473693"/>
            <a:ext cx="393290" cy="393290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오른쪽 화살표 12"/>
          <p:cNvSpPr/>
          <p:nvPr/>
        </p:nvSpPr>
        <p:spPr>
          <a:xfrm>
            <a:off x="6009639" y="3238045"/>
            <a:ext cx="727587" cy="6263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818" y="2405216"/>
            <a:ext cx="4695825" cy="1047750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4222" y="2873925"/>
            <a:ext cx="3974393" cy="1253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63382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</a:rPr>
              <a:t>forward, include, param </a:t>
            </a:r>
            <a:r>
              <a:rPr lang="ko-KR" altLang="en-US" sz="1600" b="1" dirty="0">
                <a:latin typeface="+mn-ea"/>
              </a:rPr>
              <a:t>태그 살펴보기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677008" y="1335722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err="1">
                <a:latin typeface="+mn-ea"/>
              </a:rPr>
              <a:t>param</a:t>
            </a:r>
            <a:endParaRPr lang="en-US" altLang="ko-KR" sz="1100" dirty="0">
              <a:latin typeface="+mn-ea"/>
            </a:endParaRPr>
          </a:p>
        </p:txBody>
      </p:sp>
      <p:cxnSp>
        <p:nvCxnSpPr>
          <p:cNvPr id="34" name="직선 연결선 33"/>
          <p:cNvCxnSpPr/>
          <p:nvPr/>
        </p:nvCxnSpPr>
        <p:spPr>
          <a:xfrm>
            <a:off x="730798" y="1565560"/>
            <a:ext cx="10089604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730798" y="1570732"/>
            <a:ext cx="100896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forward </a:t>
            </a:r>
            <a:r>
              <a:rPr lang="ko-KR" altLang="en-US" sz="1100" dirty="0">
                <a:latin typeface="+mn-ea"/>
              </a:rPr>
              <a:t>및 </a:t>
            </a:r>
            <a:r>
              <a:rPr lang="en-US" altLang="ko-KR" sz="1100" dirty="0">
                <a:latin typeface="+mn-ea"/>
              </a:rPr>
              <a:t>include </a:t>
            </a:r>
            <a:r>
              <a:rPr lang="ko-KR" altLang="en-US" sz="1100" dirty="0">
                <a:latin typeface="+mn-ea"/>
              </a:rPr>
              <a:t>태그에 데이터 전달을 목적으로 </a:t>
            </a:r>
            <a:r>
              <a:rPr lang="ko-KR" altLang="en-US" sz="1100">
                <a:latin typeface="+mn-ea"/>
              </a:rPr>
              <a:t>사용되는 태그 </a:t>
            </a:r>
            <a:r>
              <a:rPr lang="ko-KR" altLang="en-US" sz="1100" dirty="0">
                <a:latin typeface="+mn-ea"/>
              </a:rPr>
              <a:t>입니다</a:t>
            </a:r>
            <a:r>
              <a:rPr lang="en-US" altLang="ko-KR" sz="1100" dirty="0">
                <a:latin typeface="+mn-ea"/>
              </a:rPr>
              <a:t>. </a:t>
            </a:r>
            <a:r>
              <a:rPr lang="ko-KR" altLang="en-US" sz="1100" dirty="0">
                <a:latin typeface="+mn-ea"/>
              </a:rPr>
              <a:t>이름과 값으로 이루어져 있습니다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>
                <a:latin typeface="+mn-ea"/>
              </a:rPr>
              <a:t>(jsp_12_2_ex1_actionex)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324" y="2474875"/>
            <a:ext cx="3887932" cy="106506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3357" y="2571857"/>
            <a:ext cx="3281795" cy="300470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957" y="4780098"/>
            <a:ext cx="3900169" cy="1080597"/>
          </a:xfrm>
          <a:prstGeom prst="rect">
            <a:avLst/>
          </a:prstGeom>
        </p:spPr>
      </p:pic>
      <p:cxnSp>
        <p:nvCxnSpPr>
          <p:cNvPr id="10" name="직선 화살표 연결선 9"/>
          <p:cNvCxnSpPr/>
          <p:nvPr/>
        </p:nvCxnSpPr>
        <p:spPr>
          <a:xfrm>
            <a:off x="5153891" y="3007409"/>
            <a:ext cx="11360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/>
          <p:nvPr/>
        </p:nvCxnSpPr>
        <p:spPr>
          <a:xfrm flipH="1">
            <a:off x="5153891" y="4987636"/>
            <a:ext cx="11360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15272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err="1">
                <a:latin typeface="+mn-ea"/>
              </a:rPr>
              <a:t>쿠키란</a:t>
            </a:r>
            <a:r>
              <a:rPr lang="en-US" altLang="ko-KR" sz="1600" b="1" dirty="0">
                <a:latin typeface="+mn-ea"/>
              </a:rPr>
              <a:t>?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7008" y="1116906"/>
            <a:ext cx="1067679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>
                <a:latin typeface="+mn-ea"/>
              </a:rPr>
              <a:t>웹브라우저에서</a:t>
            </a:r>
            <a:r>
              <a:rPr lang="ko-KR" altLang="en-US" sz="1100" dirty="0">
                <a:latin typeface="+mn-ea"/>
              </a:rPr>
              <a:t> 서버로 어떤 데이터를 요청 하면</a:t>
            </a:r>
            <a:r>
              <a:rPr lang="en-US" altLang="ko-KR" sz="1100" dirty="0">
                <a:latin typeface="+mn-ea"/>
              </a:rPr>
              <a:t>, </a:t>
            </a:r>
            <a:r>
              <a:rPr lang="ko-KR" altLang="en-US" sz="1100" dirty="0" err="1">
                <a:latin typeface="+mn-ea"/>
              </a:rPr>
              <a:t>서버측에서는</a:t>
            </a:r>
            <a:r>
              <a:rPr lang="ko-KR" altLang="en-US" sz="1100" dirty="0">
                <a:latin typeface="+mn-ea"/>
              </a:rPr>
              <a:t> 알맞은 </a:t>
            </a:r>
            <a:r>
              <a:rPr lang="ko-KR" altLang="en-US" sz="1100" dirty="0" err="1">
                <a:latin typeface="+mn-ea"/>
              </a:rPr>
              <a:t>로직을</a:t>
            </a:r>
            <a:r>
              <a:rPr lang="ko-KR" altLang="en-US" sz="1100" dirty="0">
                <a:latin typeface="+mn-ea"/>
              </a:rPr>
              <a:t> 수행한 후 데이터를 </a:t>
            </a:r>
            <a:r>
              <a:rPr lang="ko-KR" altLang="en-US" sz="1100" dirty="0" err="1">
                <a:latin typeface="+mn-ea"/>
              </a:rPr>
              <a:t>웹브라우저에</a:t>
            </a:r>
            <a:r>
              <a:rPr lang="ko-KR" altLang="en-US" sz="1100" dirty="0">
                <a:latin typeface="+mn-ea"/>
              </a:rPr>
              <a:t> 응답 합니다</a:t>
            </a:r>
            <a:r>
              <a:rPr lang="en-US" altLang="ko-KR" sz="1100" dirty="0">
                <a:latin typeface="+mn-ea"/>
              </a:rPr>
              <a:t>. </a:t>
            </a:r>
            <a:r>
              <a:rPr lang="ko-KR" altLang="en-US" sz="1100" dirty="0">
                <a:latin typeface="+mn-ea"/>
              </a:rPr>
              <a:t>그리고</a:t>
            </a:r>
            <a:r>
              <a:rPr lang="en-US" altLang="ko-KR" sz="1100" dirty="0">
                <a:latin typeface="+mn-ea"/>
              </a:rPr>
              <a:t>, </a:t>
            </a:r>
            <a:r>
              <a:rPr lang="ko-KR" altLang="en-US" sz="1100" dirty="0">
                <a:latin typeface="+mn-ea"/>
              </a:rPr>
              <a:t>서버는 </a:t>
            </a:r>
            <a:r>
              <a:rPr lang="ko-KR" altLang="en-US" sz="1100" dirty="0" err="1">
                <a:latin typeface="+mn-ea"/>
              </a:rPr>
              <a:t>웹브라우저와의</a:t>
            </a:r>
            <a:r>
              <a:rPr lang="ko-KR" altLang="en-US" sz="1100" dirty="0">
                <a:latin typeface="+mn-ea"/>
              </a:rPr>
              <a:t> 관계를 종료합니다</a:t>
            </a:r>
            <a:r>
              <a:rPr lang="en-US" altLang="ko-KR" sz="1100" dirty="0">
                <a:latin typeface="+mn-ea"/>
              </a:rPr>
              <a:t>. </a:t>
            </a:r>
            <a:r>
              <a:rPr lang="ko-KR" altLang="en-US" sz="1100" dirty="0">
                <a:latin typeface="+mn-ea"/>
              </a:rPr>
              <a:t>이렇게</a:t>
            </a:r>
            <a:r>
              <a:rPr lang="en-US" altLang="ko-KR" sz="1100" dirty="0">
                <a:latin typeface="+mn-ea"/>
              </a:rPr>
              <a:t>,</a:t>
            </a:r>
            <a:r>
              <a:rPr lang="ko-KR" altLang="en-US" sz="1100" dirty="0">
                <a:latin typeface="+mn-ea"/>
              </a:rPr>
              <a:t> </a:t>
            </a:r>
            <a:r>
              <a:rPr lang="ko-KR" altLang="en-US" sz="1100" dirty="0" err="1">
                <a:latin typeface="+mn-ea"/>
              </a:rPr>
              <a:t>웹브라우저에</a:t>
            </a:r>
            <a:r>
              <a:rPr lang="ko-KR" altLang="en-US" sz="1100" dirty="0">
                <a:latin typeface="+mn-ea"/>
              </a:rPr>
              <a:t> 응답 후 관계를 끊는 것은 </a:t>
            </a:r>
            <a:r>
              <a:rPr lang="en-US" altLang="ko-KR" sz="1100" dirty="0">
                <a:latin typeface="+mn-ea"/>
              </a:rPr>
              <a:t>http</a:t>
            </a:r>
            <a:r>
              <a:rPr lang="ko-KR" altLang="en-US" sz="1100" dirty="0">
                <a:latin typeface="+mn-ea"/>
              </a:rPr>
              <a:t>프로토콜의 특징 입니다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ko-KR" altLang="en-US" sz="1100" dirty="0">
                <a:latin typeface="+mn-ea"/>
              </a:rPr>
              <a:t>연결이 끊겼을 때 어떤 정보를 지속적으로 유지하기 위한 수단으로 쿠키라는 방식을 사용 합니다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ko-KR" altLang="en-US" sz="1100" dirty="0">
                <a:latin typeface="+mn-ea"/>
              </a:rPr>
              <a:t>쿠키는 서버에서 생성하여</a:t>
            </a:r>
            <a:r>
              <a:rPr lang="en-US" altLang="ko-KR" sz="1100" dirty="0">
                <a:latin typeface="+mn-ea"/>
              </a:rPr>
              <a:t>, </a:t>
            </a:r>
            <a:r>
              <a:rPr lang="ko-KR" altLang="en-US" sz="1100" dirty="0">
                <a:latin typeface="+mn-ea"/>
              </a:rPr>
              <a:t>서버가 아닌 </a:t>
            </a:r>
            <a:r>
              <a:rPr lang="ko-KR" altLang="en-US" sz="1100" dirty="0" err="1">
                <a:latin typeface="+mn-ea"/>
              </a:rPr>
              <a:t>클라이언트측에</a:t>
            </a:r>
            <a:r>
              <a:rPr lang="ko-KR" altLang="en-US" sz="1100" dirty="0">
                <a:latin typeface="+mn-ea"/>
              </a:rPr>
              <a:t> 특정 정보를 저장 합니다</a:t>
            </a:r>
            <a:r>
              <a:rPr lang="en-US" altLang="ko-KR" sz="1100" dirty="0">
                <a:latin typeface="+mn-ea"/>
              </a:rPr>
              <a:t>. </a:t>
            </a:r>
            <a:r>
              <a:rPr lang="ko-KR" altLang="en-US" sz="1100" dirty="0">
                <a:latin typeface="+mn-ea"/>
              </a:rPr>
              <a:t>그리고 서버에 요청 할 때 마다 쿠키의 속성값을 참조 또는 변경 할 수 있습니다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endParaRPr lang="en-US" altLang="ko-KR" sz="1100" dirty="0">
              <a:latin typeface="+mn-ea"/>
            </a:endParaRPr>
          </a:p>
          <a:p>
            <a:r>
              <a:rPr lang="ko-KR" altLang="en-US" sz="1100" dirty="0">
                <a:latin typeface="+mn-ea"/>
              </a:rPr>
              <a:t>쿠키는 </a:t>
            </a:r>
            <a:r>
              <a:rPr lang="en-US" altLang="ko-KR" sz="1100" dirty="0">
                <a:latin typeface="+mn-ea"/>
              </a:rPr>
              <a:t>4kb</a:t>
            </a:r>
            <a:r>
              <a:rPr lang="ko-KR" altLang="en-US" sz="1100" dirty="0">
                <a:latin typeface="+mn-ea"/>
              </a:rPr>
              <a:t>로 용량이 제한적이며</a:t>
            </a:r>
            <a:r>
              <a:rPr lang="en-US" altLang="ko-KR" sz="1100" dirty="0">
                <a:latin typeface="+mn-ea"/>
              </a:rPr>
              <a:t>, 300</a:t>
            </a:r>
            <a:r>
              <a:rPr lang="ko-KR" altLang="en-US" sz="1100" dirty="0">
                <a:latin typeface="+mn-ea"/>
              </a:rPr>
              <a:t>개까지 데이터 정보를 가질 수 있습니다</a:t>
            </a:r>
            <a:r>
              <a:rPr lang="en-US" altLang="ko-KR" sz="1100" dirty="0">
                <a:latin typeface="+mn-ea"/>
              </a:rPr>
              <a:t>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77008" y="3203221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</a:rPr>
              <a:t>쿠키 문법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677008" y="3550848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77008" y="3559922"/>
            <a:ext cx="1067679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쿠키는 서버에서 생성되고</a:t>
            </a:r>
            <a:r>
              <a:rPr lang="en-US" altLang="ko-KR" sz="1100" dirty="0">
                <a:latin typeface="+mn-ea"/>
              </a:rPr>
              <a:t>, </a:t>
            </a:r>
            <a:r>
              <a:rPr lang="ko-KR" altLang="en-US" sz="1100" dirty="0" err="1">
                <a:latin typeface="+mn-ea"/>
              </a:rPr>
              <a:t>클라이언트측에</a:t>
            </a:r>
            <a:r>
              <a:rPr lang="ko-KR" altLang="en-US" sz="1100" dirty="0">
                <a:latin typeface="+mn-ea"/>
              </a:rPr>
              <a:t> 전송되어 저장된다고 하였습니다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ko-KR" altLang="en-US" sz="1100" dirty="0">
                <a:latin typeface="+mn-ea"/>
              </a:rPr>
              <a:t>쿠키 생성 방법 및 관련 </a:t>
            </a:r>
            <a:r>
              <a:rPr lang="ko-KR" altLang="en-US" sz="1100" dirty="0" err="1">
                <a:latin typeface="+mn-ea"/>
              </a:rPr>
              <a:t>메소드들을</a:t>
            </a:r>
            <a:r>
              <a:rPr lang="ko-KR" altLang="en-US" sz="1100" dirty="0">
                <a:latin typeface="+mn-ea"/>
              </a:rPr>
              <a:t> 살펴 봅니다</a:t>
            </a:r>
            <a:r>
              <a:rPr lang="en-US" altLang="ko-KR" sz="1100" dirty="0">
                <a:latin typeface="+mn-ea"/>
              </a:rPr>
              <a:t>.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157253" y="5155681"/>
            <a:ext cx="197545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latin typeface="+mn-ea"/>
              </a:rPr>
              <a:t>쿠키 클래스를 이용 합니다</a:t>
            </a:r>
            <a:endParaRPr lang="en-US" altLang="ko-KR" sz="1100" dirty="0">
              <a:latin typeface="+mn-ea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373746" y="4467773"/>
            <a:ext cx="1542473" cy="5726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쿠키 생성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4585855" y="4467773"/>
            <a:ext cx="1542473" cy="5726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속성 설정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6797964" y="4467773"/>
            <a:ext cx="3214254" cy="5726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response</a:t>
            </a:r>
            <a:r>
              <a:rPr lang="ko-KR" altLang="en-US" dirty="0"/>
              <a:t>객체에 쿠키 탑재</a:t>
            </a:r>
          </a:p>
        </p:txBody>
      </p:sp>
      <p:cxnSp>
        <p:nvCxnSpPr>
          <p:cNvPr id="19" name="직선 화살표 연결선 18"/>
          <p:cNvCxnSpPr>
            <a:stCxn id="4" idx="3"/>
            <a:endCxn id="16" idx="1"/>
          </p:cNvCxnSpPr>
          <p:nvPr/>
        </p:nvCxnSpPr>
        <p:spPr>
          <a:xfrm>
            <a:off x="3916219" y="4754101"/>
            <a:ext cx="6696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/>
          <p:nvPr/>
        </p:nvCxnSpPr>
        <p:spPr>
          <a:xfrm>
            <a:off x="6128328" y="4765333"/>
            <a:ext cx="6696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369362" y="5155681"/>
            <a:ext cx="197545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+mn-ea"/>
              </a:rPr>
              <a:t>setter</a:t>
            </a:r>
            <a:r>
              <a:rPr lang="ko-KR" altLang="en-US" sz="1100" dirty="0">
                <a:latin typeface="+mn-ea"/>
              </a:rPr>
              <a:t>를 이용 합니다</a:t>
            </a:r>
            <a:r>
              <a:rPr lang="en-US" altLang="ko-KR" sz="1100" dirty="0">
                <a:latin typeface="+mn-ea"/>
              </a:rPr>
              <a:t>.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038108" y="5155681"/>
            <a:ext cx="2743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err="1">
                <a:latin typeface="+mn-ea"/>
              </a:rPr>
              <a:t>response.addCookie</a:t>
            </a:r>
            <a:r>
              <a:rPr lang="en-US" altLang="ko-KR" sz="1100" dirty="0">
                <a:latin typeface="+mn-ea"/>
              </a:rPr>
              <a:t>()</a:t>
            </a:r>
            <a:r>
              <a:rPr lang="ko-KR" altLang="en-US" sz="1100" dirty="0">
                <a:latin typeface="+mn-ea"/>
              </a:rPr>
              <a:t>를 이용 합니다</a:t>
            </a:r>
            <a:r>
              <a:rPr lang="en-US" altLang="ko-KR" sz="1100" dirty="0">
                <a:latin typeface="+mn-ea"/>
              </a:rPr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D69F81C-7134-4510-A997-ACA935B0AA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289" y="2263631"/>
            <a:ext cx="8802328" cy="89547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97EC0D3-DE6D-485E-9D77-798FCB1CC926}"/>
              </a:ext>
            </a:extLst>
          </p:cNvPr>
          <p:cNvSpPr txBox="1"/>
          <p:nvPr/>
        </p:nvSpPr>
        <p:spPr>
          <a:xfrm>
            <a:off x="5003276" y="2771197"/>
            <a:ext cx="4376394" cy="369332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ko-KR" altLang="en-US" dirty="0"/>
              <a:t>크롬의 </a:t>
            </a:r>
            <a:r>
              <a:rPr lang="en-US" altLang="ko-KR" dirty="0"/>
              <a:t>‘</a:t>
            </a:r>
            <a:r>
              <a:rPr lang="ko-KR" altLang="en-US" dirty="0"/>
              <a:t>쿠키 및 기타 사이트 데이터</a:t>
            </a:r>
            <a:r>
              <a:rPr lang="en-US" altLang="ko-KR" dirty="0"/>
              <a:t>‘ </a:t>
            </a:r>
            <a:r>
              <a:rPr lang="ko-KR" altLang="en-US" dirty="0"/>
              <a:t>부분</a:t>
            </a:r>
          </a:p>
        </p:txBody>
      </p:sp>
    </p:spTree>
    <p:extLst>
      <p:ext uri="{BB962C8B-B14F-4D97-AF65-F5344CB8AC3E}">
        <p14:creationId xmlns:p14="http://schemas.microsoft.com/office/powerpoint/2010/main" val="42758451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</a:rPr>
              <a:t>쿠키 문법</a:t>
            </a:r>
          </a:p>
          <a:p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677008" y="1342573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쿠키 관련 </a:t>
            </a:r>
            <a:r>
              <a:rPr lang="ko-KR" altLang="en-US" sz="1100" dirty="0" err="1">
                <a:latin typeface="+mn-ea"/>
              </a:rPr>
              <a:t>메소드</a:t>
            </a:r>
            <a:endParaRPr lang="en-US" altLang="ko-KR" sz="1100" dirty="0">
              <a:latin typeface="+mn-ea"/>
            </a:endParaRPr>
          </a:p>
        </p:txBody>
      </p:sp>
      <p:cxnSp>
        <p:nvCxnSpPr>
          <p:cNvPr id="23" name="직선 연결선 22"/>
          <p:cNvCxnSpPr/>
          <p:nvPr/>
        </p:nvCxnSpPr>
        <p:spPr>
          <a:xfrm>
            <a:off x="730798" y="1572411"/>
            <a:ext cx="10089604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730798" y="1577583"/>
            <a:ext cx="10089604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err="1">
                <a:latin typeface="+mn-ea"/>
              </a:rPr>
              <a:t>setMaxAge</a:t>
            </a:r>
            <a:r>
              <a:rPr lang="en-US" altLang="ko-KR" sz="1100" dirty="0">
                <a:latin typeface="+mn-ea"/>
              </a:rPr>
              <a:t>() : </a:t>
            </a:r>
            <a:r>
              <a:rPr lang="ko-KR" altLang="en-US" sz="1100" dirty="0">
                <a:latin typeface="+mn-ea"/>
              </a:rPr>
              <a:t>쿠키 유효기간을 설정 합니다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 err="1">
                <a:latin typeface="+mn-ea"/>
              </a:rPr>
              <a:t>setpath</a:t>
            </a:r>
            <a:r>
              <a:rPr lang="en-US" altLang="ko-KR" sz="1100" dirty="0">
                <a:latin typeface="+mn-ea"/>
              </a:rPr>
              <a:t>() : </a:t>
            </a:r>
            <a:r>
              <a:rPr lang="ko-KR" altLang="en-US" sz="1100" dirty="0">
                <a:latin typeface="+mn-ea"/>
              </a:rPr>
              <a:t>쿠키사용의 유효 </a:t>
            </a:r>
            <a:r>
              <a:rPr lang="ko-KR" altLang="en-US" sz="1100" dirty="0" err="1">
                <a:latin typeface="+mn-ea"/>
              </a:rPr>
              <a:t>디렉토리를</a:t>
            </a:r>
            <a:r>
              <a:rPr lang="ko-KR" altLang="en-US" sz="1100" dirty="0">
                <a:latin typeface="+mn-ea"/>
              </a:rPr>
              <a:t> 설정 합니다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 err="1">
                <a:latin typeface="+mn-ea"/>
              </a:rPr>
              <a:t>setValue</a:t>
            </a:r>
            <a:r>
              <a:rPr lang="en-US" altLang="ko-KR" sz="1100" dirty="0">
                <a:latin typeface="+mn-ea"/>
              </a:rPr>
              <a:t>() : </a:t>
            </a:r>
            <a:r>
              <a:rPr lang="ko-KR" altLang="en-US" sz="1100" dirty="0">
                <a:latin typeface="+mn-ea"/>
              </a:rPr>
              <a:t>쿠키의 값을 설정 합니다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 err="1">
                <a:latin typeface="+mn-ea"/>
              </a:rPr>
              <a:t>setVersion</a:t>
            </a:r>
            <a:r>
              <a:rPr lang="en-US" altLang="ko-KR" sz="1100" dirty="0">
                <a:latin typeface="+mn-ea"/>
              </a:rPr>
              <a:t>() : </a:t>
            </a:r>
            <a:r>
              <a:rPr lang="ko-KR" altLang="en-US" sz="1100" dirty="0">
                <a:latin typeface="+mn-ea"/>
              </a:rPr>
              <a:t>쿠키 버전을 설정 합니다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 err="1">
                <a:latin typeface="+mn-ea"/>
              </a:rPr>
              <a:t>getMaxAge</a:t>
            </a:r>
            <a:r>
              <a:rPr lang="en-US" altLang="ko-KR" sz="1100" dirty="0">
                <a:latin typeface="+mn-ea"/>
              </a:rPr>
              <a:t>() : </a:t>
            </a:r>
            <a:r>
              <a:rPr lang="ko-KR" altLang="en-US" sz="1100" dirty="0">
                <a:latin typeface="+mn-ea"/>
              </a:rPr>
              <a:t>쿠키 유효기간 정보를 얻습니다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 err="1">
                <a:latin typeface="+mn-ea"/>
              </a:rPr>
              <a:t>getName</a:t>
            </a:r>
            <a:r>
              <a:rPr lang="en-US" altLang="ko-KR" sz="1100" dirty="0">
                <a:latin typeface="+mn-ea"/>
              </a:rPr>
              <a:t>() : </a:t>
            </a:r>
            <a:r>
              <a:rPr lang="ko-KR" altLang="en-US" sz="1100" dirty="0">
                <a:latin typeface="+mn-ea"/>
              </a:rPr>
              <a:t>쿠키 이름을 얻습니다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 err="1">
                <a:latin typeface="+mn-ea"/>
              </a:rPr>
              <a:t>getPath</a:t>
            </a:r>
            <a:r>
              <a:rPr lang="en-US" altLang="ko-KR" sz="1100" dirty="0">
                <a:latin typeface="+mn-ea"/>
              </a:rPr>
              <a:t>() : </a:t>
            </a:r>
            <a:r>
              <a:rPr lang="ko-KR" altLang="en-US" sz="1100" dirty="0">
                <a:latin typeface="+mn-ea"/>
              </a:rPr>
              <a:t>쿠키사용의 유효 </a:t>
            </a:r>
            <a:r>
              <a:rPr lang="ko-KR" altLang="en-US" sz="1100" dirty="0" err="1">
                <a:latin typeface="+mn-ea"/>
              </a:rPr>
              <a:t>디렉토리</a:t>
            </a:r>
            <a:r>
              <a:rPr lang="ko-KR" altLang="en-US" sz="1100" dirty="0">
                <a:latin typeface="+mn-ea"/>
              </a:rPr>
              <a:t> 정보를 얻습니다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 err="1">
                <a:latin typeface="+mn-ea"/>
              </a:rPr>
              <a:t>getValue</a:t>
            </a:r>
            <a:r>
              <a:rPr lang="en-US" altLang="ko-KR" sz="1100" dirty="0">
                <a:latin typeface="+mn-ea"/>
              </a:rPr>
              <a:t>() : </a:t>
            </a:r>
            <a:r>
              <a:rPr lang="ko-KR" altLang="en-US" sz="1100" dirty="0">
                <a:latin typeface="+mn-ea"/>
              </a:rPr>
              <a:t>쿠키의 값을 얻습니다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 err="1">
                <a:latin typeface="+mn-ea"/>
              </a:rPr>
              <a:t>getVersion</a:t>
            </a:r>
            <a:r>
              <a:rPr lang="en-US" altLang="ko-KR" sz="1100" dirty="0">
                <a:latin typeface="+mn-ea"/>
              </a:rPr>
              <a:t>() : </a:t>
            </a:r>
            <a:r>
              <a:rPr lang="ko-KR" altLang="en-US" sz="1100" dirty="0">
                <a:latin typeface="+mn-ea"/>
              </a:rPr>
              <a:t>쿠키 버전을 얻습니다</a:t>
            </a:r>
            <a:r>
              <a:rPr lang="en-US" altLang="ko-KR" sz="1100" dirty="0">
                <a:latin typeface="+mn-ea"/>
              </a:rPr>
              <a:t>.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23218" y="3614451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>
                <a:latin typeface="+mn-ea"/>
              </a:rPr>
              <a:t>쿠키 예제</a:t>
            </a:r>
            <a:r>
              <a:rPr lang="en-US" altLang="ko-KR" sz="1100" dirty="0">
                <a:latin typeface="+mn-ea"/>
              </a:rPr>
              <a:t>(jsp_13_2_ex1_cookieex)</a:t>
            </a:r>
          </a:p>
        </p:txBody>
      </p:sp>
      <p:cxnSp>
        <p:nvCxnSpPr>
          <p:cNvPr id="26" name="직선 연결선 25"/>
          <p:cNvCxnSpPr/>
          <p:nvPr/>
        </p:nvCxnSpPr>
        <p:spPr>
          <a:xfrm>
            <a:off x="677008" y="3844289"/>
            <a:ext cx="10089604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677008" y="3849461"/>
            <a:ext cx="100896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예제를 통해서 쿠키 생성</a:t>
            </a:r>
            <a:r>
              <a:rPr lang="en-US" altLang="ko-KR" sz="1100" dirty="0">
                <a:latin typeface="+mn-ea"/>
              </a:rPr>
              <a:t>, </a:t>
            </a:r>
            <a:r>
              <a:rPr lang="ko-KR" altLang="en-US" sz="1100" dirty="0">
                <a:latin typeface="+mn-ea"/>
              </a:rPr>
              <a:t>속성설정</a:t>
            </a:r>
            <a:r>
              <a:rPr lang="en-US" altLang="ko-KR" sz="1100" dirty="0">
                <a:latin typeface="+mn-ea"/>
              </a:rPr>
              <a:t>, response</a:t>
            </a:r>
            <a:r>
              <a:rPr lang="ko-KR" altLang="en-US" sz="1100" dirty="0">
                <a:latin typeface="+mn-ea"/>
              </a:rPr>
              <a:t>객체에 탑재를 살펴 봅니다</a:t>
            </a:r>
            <a:r>
              <a:rPr lang="en-US" altLang="ko-KR" sz="1100" dirty="0">
                <a:latin typeface="+mn-ea"/>
              </a:rPr>
              <a:t>.  </a:t>
            </a:r>
            <a:r>
              <a:rPr lang="ko-KR" altLang="en-US" sz="1100" dirty="0">
                <a:latin typeface="+mn-ea"/>
              </a:rPr>
              <a:t>그리고 쿠키 삭제도 학습합니다</a:t>
            </a:r>
            <a:r>
              <a:rPr lang="en-US" altLang="ko-KR" sz="1100" dirty="0">
                <a:latin typeface="+mn-ea"/>
              </a:rPr>
              <a:t>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잉크 2"/>
              <p14:cNvContentPartPr/>
              <p14:nvPr/>
            </p14:nvContentPartPr>
            <p14:xfrm>
              <a:off x="838080" y="1704960"/>
              <a:ext cx="648000" cy="9720"/>
            </p14:xfrm>
          </p:contentPart>
        </mc:Choice>
        <mc:Fallback xmlns="">
          <p:pic>
            <p:nvPicPr>
              <p:cNvPr id="3" name="잉크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22240" y="1641240"/>
                <a:ext cx="680040" cy="13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잉크 3"/>
              <p14:cNvContentPartPr/>
              <p14:nvPr/>
            </p14:nvContentPartPr>
            <p14:xfrm>
              <a:off x="847800" y="2552400"/>
              <a:ext cx="609840" cy="10080"/>
            </p14:xfrm>
          </p:contentPart>
        </mc:Choice>
        <mc:Fallback xmlns="">
          <p:pic>
            <p:nvPicPr>
              <p:cNvPr id="4" name="잉크 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31960" y="2489040"/>
                <a:ext cx="641520" cy="13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잉크 5"/>
              <p14:cNvContentPartPr/>
              <p14:nvPr/>
            </p14:nvContentPartPr>
            <p14:xfrm>
              <a:off x="857160" y="2914560"/>
              <a:ext cx="676800" cy="360"/>
            </p14:xfrm>
          </p:contentPart>
        </mc:Choice>
        <mc:Fallback xmlns="">
          <p:pic>
            <p:nvPicPr>
              <p:cNvPr id="6" name="잉크 5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41320" y="2851200"/>
                <a:ext cx="708480" cy="127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8324999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</a:rPr>
              <a:t>세션이란</a:t>
            </a:r>
            <a:r>
              <a:rPr lang="en-US" altLang="ko-KR" sz="1600" b="1" dirty="0">
                <a:latin typeface="+mn-ea"/>
              </a:rPr>
              <a:t>?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7008" y="1116906"/>
            <a:ext cx="106767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앞에서 </a:t>
            </a:r>
            <a:r>
              <a:rPr lang="ko-KR" altLang="en-US" sz="1100" dirty="0" err="1">
                <a:latin typeface="+mn-ea"/>
              </a:rPr>
              <a:t>웹브라우저와의</a:t>
            </a:r>
            <a:r>
              <a:rPr lang="ko-KR" altLang="en-US" sz="1100" dirty="0">
                <a:latin typeface="+mn-ea"/>
              </a:rPr>
              <a:t> 관계를 유지하는 수단으로 쿠키를 살펴봤습니다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ko-KR" altLang="en-US" sz="1100" dirty="0">
                <a:latin typeface="+mn-ea"/>
              </a:rPr>
              <a:t>세션도 쿠키와 마찬가지로 서버와의 관계를 유지하기 위한 수단 입니다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ko-KR" altLang="en-US" sz="1100" dirty="0">
                <a:latin typeface="+mn-ea"/>
              </a:rPr>
              <a:t>단</a:t>
            </a:r>
            <a:r>
              <a:rPr lang="en-US" altLang="ko-KR" sz="1100" dirty="0">
                <a:latin typeface="+mn-ea"/>
              </a:rPr>
              <a:t>, </a:t>
            </a:r>
            <a:r>
              <a:rPr lang="ko-KR" altLang="en-US" sz="1100" dirty="0">
                <a:latin typeface="+mn-ea"/>
              </a:rPr>
              <a:t>쿠키와 달리 클라이언트의 특정 위치에 저장되는 것이 아니라</a:t>
            </a:r>
            <a:r>
              <a:rPr lang="en-US" altLang="ko-KR" sz="1100" dirty="0">
                <a:latin typeface="+mn-ea"/>
              </a:rPr>
              <a:t>, </a:t>
            </a:r>
            <a:r>
              <a:rPr lang="ko-KR" altLang="en-US" sz="1100" dirty="0">
                <a:latin typeface="+mn-ea"/>
              </a:rPr>
              <a:t>서버상에 객체로 존재 합니다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ko-KR" altLang="en-US" sz="1100" dirty="0">
                <a:latin typeface="+mn-ea"/>
              </a:rPr>
              <a:t>따라서 세션은 서버에서만 접근이 가능하여 보안이 좋고</a:t>
            </a:r>
            <a:r>
              <a:rPr lang="en-US" altLang="ko-KR" sz="1100" dirty="0">
                <a:latin typeface="+mn-ea"/>
              </a:rPr>
              <a:t>, </a:t>
            </a:r>
            <a:r>
              <a:rPr lang="ko-KR" altLang="en-US" sz="1100" dirty="0">
                <a:latin typeface="+mn-ea"/>
              </a:rPr>
              <a:t>저장할 수 있는 데이터에 한계가 없습니다</a:t>
            </a:r>
            <a:r>
              <a:rPr lang="en-US" altLang="ko-KR" sz="1100" dirty="0">
                <a:latin typeface="+mn-ea"/>
              </a:rPr>
              <a:t>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77008" y="3203221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kern="1200" baseline="0" dirty="0">
                <a:solidFill>
                  <a:schemeClr val="tx1"/>
                </a:solidFill>
                <a:effectLst/>
                <a:latin typeface="+mn-ea"/>
                <a:ea typeface="+mn-ea"/>
              </a:rPr>
              <a:t> </a:t>
            </a:r>
            <a:r>
              <a:rPr lang="ko-KR" altLang="en-US" sz="1600" b="1" dirty="0">
                <a:latin typeface="+mn-ea"/>
              </a:rPr>
              <a:t>세션 문법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677008" y="3550848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77008" y="3559922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세션은 클라이언트의 요청이 발생하면</a:t>
            </a:r>
            <a:r>
              <a:rPr lang="en-US" altLang="ko-KR" sz="1100" dirty="0">
                <a:latin typeface="+mn-ea"/>
              </a:rPr>
              <a:t> </a:t>
            </a:r>
            <a:r>
              <a:rPr lang="ko-KR" altLang="en-US" sz="1100" dirty="0">
                <a:latin typeface="+mn-ea"/>
              </a:rPr>
              <a:t>자동생성 됩니다</a:t>
            </a:r>
            <a:r>
              <a:rPr lang="en-US" altLang="ko-KR" sz="1100" dirty="0">
                <a:latin typeface="+mn-ea"/>
              </a:rPr>
              <a:t>. </a:t>
            </a:r>
            <a:r>
              <a:rPr lang="ko-KR" altLang="en-US" sz="1100" dirty="0">
                <a:latin typeface="+mn-ea"/>
              </a:rPr>
              <a:t>그리고 </a:t>
            </a:r>
            <a:r>
              <a:rPr lang="en-US" altLang="ko-KR" sz="1100" dirty="0">
                <a:latin typeface="+mn-ea"/>
              </a:rPr>
              <a:t>session</a:t>
            </a:r>
            <a:r>
              <a:rPr lang="ko-KR" altLang="en-US" sz="1100" dirty="0">
                <a:latin typeface="+mn-ea"/>
              </a:rPr>
              <a:t>이라는 내부 객체를 지원하여 세션의 속성을 설정 할 수 있습니다</a:t>
            </a:r>
            <a:r>
              <a:rPr lang="en-US" altLang="ko-KR" sz="1100" dirty="0">
                <a:latin typeface="+mn-ea"/>
              </a:rPr>
              <a:t>.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371602" y="5155681"/>
            <a:ext cx="25446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 err="1">
                <a:latin typeface="+mn-ea"/>
              </a:rPr>
              <a:t>웹브라우저</a:t>
            </a:r>
            <a:endParaRPr lang="en-US" altLang="ko-KR" sz="1100" dirty="0">
              <a:latin typeface="+mn-ea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371601" y="4467773"/>
            <a:ext cx="2544618" cy="5726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클라이언트 요청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4585855" y="4467773"/>
            <a:ext cx="2343863" cy="5726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session </a:t>
            </a:r>
            <a:r>
              <a:rPr lang="ko-KR" altLang="en-US" dirty="0"/>
              <a:t>자동 생성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7599354" y="4467773"/>
            <a:ext cx="3214254" cy="5726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Session </a:t>
            </a:r>
            <a:r>
              <a:rPr lang="ko-KR" altLang="en-US" dirty="0"/>
              <a:t>속성 설정</a:t>
            </a:r>
          </a:p>
        </p:txBody>
      </p:sp>
      <p:cxnSp>
        <p:nvCxnSpPr>
          <p:cNvPr id="19" name="직선 화살표 연결선 18"/>
          <p:cNvCxnSpPr>
            <a:stCxn id="4" idx="3"/>
            <a:endCxn id="16" idx="1"/>
          </p:cNvCxnSpPr>
          <p:nvPr/>
        </p:nvCxnSpPr>
        <p:spPr>
          <a:xfrm>
            <a:off x="3916219" y="4754101"/>
            <a:ext cx="6696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/>
          <p:nvPr/>
        </p:nvCxnSpPr>
        <p:spPr>
          <a:xfrm>
            <a:off x="6929718" y="4754101"/>
            <a:ext cx="6696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7599354" y="5155681"/>
            <a:ext cx="32142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+mn-ea"/>
              </a:rPr>
              <a:t>session </a:t>
            </a:r>
            <a:r>
              <a:rPr lang="ko-KR" altLang="en-US" sz="1100" dirty="0">
                <a:latin typeface="+mn-ea"/>
              </a:rPr>
              <a:t>내부 객체의 </a:t>
            </a:r>
            <a:r>
              <a:rPr lang="ko-KR" altLang="en-US" sz="1100" dirty="0" err="1">
                <a:latin typeface="+mn-ea"/>
              </a:rPr>
              <a:t>메소드</a:t>
            </a:r>
            <a:r>
              <a:rPr lang="ko-KR" altLang="en-US" sz="1100" dirty="0">
                <a:latin typeface="+mn-ea"/>
              </a:rPr>
              <a:t> 이용</a:t>
            </a:r>
            <a:endParaRPr lang="en-US" altLang="ko-KR" sz="11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8287422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kern="1200" baseline="0" dirty="0">
                <a:solidFill>
                  <a:schemeClr val="tx1"/>
                </a:solidFill>
                <a:effectLst/>
                <a:latin typeface="+mn-ea"/>
                <a:ea typeface="+mn-ea"/>
              </a:rPr>
              <a:t> </a:t>
            </a:r>
            <a:r>
              <a:rPr lang="ko-KR" altLang="en-US" sz="1600" b="1" dirty="0">
                <a:latin typeface="+mn-ea"/>
              </a:rPr>
              <a:t>세션 문법</a:t>
            </a:r>
          </a:p>
          <a:p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677008" y="1342573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세션 관련 </a:t>
            </a:r>
            <a:r>
              <a:rPr lang="ko-KR" altLang="en-US" sz="1100" dirty="0" err="1">
                <a:latin typeface="+mn-ea"/>
              </a:rPr>
              <a:t>메소드</a:t>
            </a:r>
            <a:endParaRPr lang="en-US" altLang="ko-KR" sz="1100" dirty="0">
              <a:latin typeface="+mn-ea"/>
            </a:endParaRPr>
          </a:p>
        </p:txBody>
      </p:sp>
      <p:cxnSp>
        <p:nvCxnSpPr>
          <p:cNvPr id="23" name="직선 연결선 22"/>
          <p:cNvCxnSpPr/>
          <p:nvPr/>
        </p:nvCxnSpPr>
        <p:spPr>
          <a:xfrm>
            <a:off x="730798" y="1572411"/>
            <a:ext cx="10089604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730798" y="1577583"/>
            <a:ext cx="10089604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err="1">
                <a:latin typeface="+mn-ea"/>
              </a:rPr>
              <a:t>setAttribute</a:t>
            </a:r>
            <a:r>
              <a:rPr lang="en-US" altLang="ko-KR" sz="1100" dirty="0">
                <a:latin typeface="+mn-ea"/>
              </a:rPr>
              <a:t>() : </a:t>
            </a:r>
            <a:r>
              <a:rPr lang="ko-KR" altLang="en-US" sz="1100" dirty="0">
                <a:latin typeface="+mn-ea"/>
              </a:rPr>
              <a:t>세션에 데이터를 저장 합니다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 err="1">
                <a:latin typeface="+mn-ea"/>
              </a:rPr>
              <a:t>getAttribute</a:t>
            </a:r>
            <a:r>
              <a:rPr lang="en-US" altLang="ko-KR" sz="1100" dirty="0">
                <a:latin typeface="+mn-ea"/>
              </a:rPr>
              <a:t>() : </a:t>
            </a:r>
            <a:r>
              <a:rPr lang="ko-KR" altLang="en-US" sz="1100" dirty="0">
                <a:latin typeface="+mn-ea"/>
              </a:rPr>
              <a:t>세션에서 데이터를 얻습니다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 err="1">
                <a:latin typeface="+mn-ea"/>
              </a:rPr>
              <a:t>getAttributeNames</a:t>
            </a:r>
            <a:r>
              <a:rPr lang="en-US" altLang="ko-KR" sz="1100" dirty="0">
                <a:latin typeface="+mn-ea"/>
              </a:rPr>
              <a:t>() : </a:t>
            </a:r>
            <a:r>
              <a:rPr lang="ko-KR" altLang="en-US" sz="1100" dirty="0">
                <a:latin typeface="+mn-ea"/>
              </a:rPr>
              <a:t>세션에 저장되어 있는 모든 데이터의 이름</a:t>
            </a:r>
            <a:r>
              <a:rPr lang="en-US" altLang="ko-KR" sz="1100" dirty="0">
                <a:latin typeface="+mn-ea"/>
              </a:rPr>
              <a:t>(</a:t>
            </a:r>
            <a:r>
              <a:rPr lang="ko-KR" altLang="en-US" sz="1100" dirty="0" err="1">
                <a:latin typeface="+mn-ea"/>
              </a:rPr>
              <a:t>유니크한</a:t>
            </a:r>
            <a:r>
              <a:rPr lang="ko-KR" altLang="en-US" sz="1100" dirty="0">
                <a:latin typeface="+mn-ea"/>
              </a:rPr>
              <a:t> </a:t>
            </a:r>
            <a:r>
              <a:rPr lang="ko-KR" altLang="en-US" sz="1100" dirty="0" err="1">
                <a:latin typeface="+mn-ea"/>
              </a:rPr>
              <a:t>키값</a:t>
            </a:r>
            <a:r>
              <a:rPr lang="en-US" altLang="ko-KR" sz="1100" dirty="0">
                <a:latin typeface="+mn-ea"/>
              </a:rPr>
              <a:t>)</a:t>
            </a:r>
            <a:r>
              <a:rPr lang="ko-KR" altLang="en-US" sz="1100" dirty="0">
                <a:latin typeface="+mn-ea"/>
              </a:rPr>
              <a:t>을 얻습니다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 err="1">
                <a:latin typeface="+mn-ea"/>
              </a:rPr>
              <a:t>getId</a:t>
            </a:r>
            <a:r>
              <a:rPr lang="en-US" altLang="ko-KR" sz="1100" dirty="0">
                <a:latin typeface="+mn-ea"/>
              </a:rPr>
              <a:t>() : </a:t>
            </a:r>
            <a:r>
              <a:rPr lang="ko-KR" altLang="en-US" sz="1100" dirty="0">
                <a:latin typeface="+mn-ea"/>
              </a:rPr>
              <a:t>자동 생성된 세션의 </a:t>
            </a:r>
            <a:r>
              <a:rPr lang="ko-KR" altLang="en-US" sz="1100" dirty="0" err="1">
                <a:latin typeface="+mn-ea"/>
              </a:rPr>
              <a:t>유니크한</a:t>
            </a:r>
            <a:r>
              <a:rPr lang="ko-KR" altLang="en-US" sz="1100" dirty="0">
                <a:latin typeface="+mn-ea"/>
              </a:rPr>
              <a:t> 아이디를 얻습니다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 err="1">
                <a:latin typeface="+mn-ea"/>
              </a:rPr>
              <a:t>isNew</a:t>
            </a:r>
            <a:r>
              <a:rPr lang="en-US" altLang="ko-KR" sz="1100" dirty="0">
                <a:latin typeface="+mn-ea"/>
              </a:rPr>
              <a:t>() : </a:t>
            </a:r>
            <a:r>
              <a:rPr lang="ko-KR" altLang="en-US" sz="1100" dirty="0">
                <a:latin typeface="+mn-ea"/>
              </a:rPr>
              <a:t>세션이 최초 생성되었는지</a:t>
            </a:r>
            <a:r>
              <a:rPr lang="en-US" altLang="ko-KR" sz="1100" dirty="0">
                <a:latin typeface="+mn-ea"/>
              </a:rPr>
              <a:t>, </a:t>
            </a:r>
            <a:r>
              <a:rPr lang="ko-KR" altLang="en-US" sz="1100" dirty="0">
                <a:latin typeface="+mn-ea"/>
              </a:rPr>
              <a:t>이전에 생성된 세션인지를 구분 합니다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 err="1">
                <a:latin typeface="+mn-ea"/>
              </a:rPr>
              <a:t>getMaxInactiveInterval</a:t>
            </a:r>
            <a:r>
              <a:rPr lang="en-US" altLang="ko-KR" sz="1100" dirty="0">
                <a:latin typeface="+mn-ea"/>
              </a:rPr>
              <a:t>() : </a:t>
            </a:r>
            <a:r>
              <a:rPr lang="ko-KR" altLang="en-US" sz="1100" dirty="0">
                <a:latin typeface="+mn-ea"/>
              </a:rPr>
              <a:t>세션의 유효시간을 얻습니다</a:t>
            </a:r>
            <a:r>
              <a:rPr lang="en-US" altLang="ko-KR" sz="1100" dirty="0">
                <a:latin typeface="+mn-ea"/>
              </a:rPr>
              <a:t>. </a:t>
            </a:r>
            <a:r>
              <a:rPr lang="ko-KR" altLang="en-US" sz="1100" dirty="0">
                <a:latin typeface="+mn-ea"/>
              </a:rPr>
              <a:t>가장 최근 </a:t>
            </a:r>
            <a:r>
              <a:rPr lang="ko-KR" altLang="en-US" sz="1100" b="1" dirty="0">
                <a:latin typeface="+mn-ea"/>
              </a:rPr>
              <a:t>요청시점을 기준으로 카운트 </a:t>
            </a:r>
            <a:r>
              <a:rPr lang="ko-KR" altLang="en-US" sz="1100" dirty="0">
                <a:latin typeface="+mn-ea"/>
              </a:rPr>
              <a:t>됩니다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>
                <a:latin typeface="+mn-ea"/>
              </a:rPr>
              <a:t>(D:\apache-tomcat-8.5.57\apache-tomcat-8.5.57\conf\web.xml </a:t>
            </a:r>
            <a:r>
              <a:rPr lang="ko-KR" altLang="en-US" sz="1100" dirty="0">
                <a:latin typeface="+mn-ea"/>
              </a:rPr>
              <a:t>참조</a:t>
            </a:r>
            <a:r>
              <a:rPr lang="en-US" altLang="ko-KR" sz="1100" dirty="0">
                <a:latin typeface="+mn-ea"/>
              </a:rPr>
              <a:t>)</a:t>
            </a:r>
          </a:p>
          <a:p>
            <a:r>
              <a:rPr lang="en-US" altLang="ko-KR" sz="1100" dirty="0" err="1">
                <a:latin typeface="+mn-ea"/>
              </a:rPr>
              <a:t>removeAttribute</a:t>
            </a:r>
            <a:r>
              <a:rPr lang="en-US" altLang="ko-KR" sz="1100" dirty="0">
                <a:latin typeface="+mn-ea"/>
              </a:rPr>
              <a:t>() : </a:t>
            </a:r>
            <a:r>
              <a:rPr lang="ko-KR" altLang="en-US" sz="1100" dirty="0">
                <a:latin typeface="+mn-ea"/>
              </a:rPr>
              <a:t>세션에서 특정 데이터 제거 합니다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>
                <a:latin typeface="+mn-ea"/>
              </a:rPr>
              <a:t>Invalidate() : </a:t>
            </a:r>
            <a:r>
              <a:rPr lang="ko-KR" altLang="en-US" sz="1100" dirty="0">
                <a:latin typeface="+mn-ea"/>
              </a:rPr>
              <a:t>세션의</a:t>
            </a:r>
            <a:r>
              <a:rPr lang="en-US" altLang="ko-KR" sz="1100" dirty="0">
                <a:latin typeface="+mn-ea"/>
              </a:rPr>
              <a:t> </a:t>
            </a:r>
            <a:r>
              <a:rPr lang="ko-KR" altLang="en-US" sz="1100" dirty="0">
                <a:latin typeface="+mn-ea"/>
              </a:rPr>
              <a:t>모든 데이터를 삭제 합니다</a:t>
            </a:r>
            <a:r>
              <a:rPr lang="en-US" altLang="ko-KR" sz="1100" dirty="0">
                <a:latin typeface="+mn-ea"/>
              </a:rPr>
              <a:t>.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23218" y="3614451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세션 예제</a:t>
            </a:r>
            <a:r>
              <a:rPr lang="en-US" altLang="ko-KR" sz="1100" dirty="0">
                <a:latin typeface="+mn-ea"/>
              </a:rPr>
              <a:t>(jsp_14_2_ex1_sessionex)</a:t>
            </a:r>
          </a:p>
        </p:txBody>
      </p:sp>
      <p:cxnSp>
        <p:nvCxnSpPr>
          <p:cNvPr id="26" name="직선 연결선 25"/>
          <p:cNvCxnSpPr/>
          <p:nvPr/>
        </p:nvCxnSpPr>
        <p:spPr>
          <a:xfrm>
            <a:off x="677008" y="3844289"/>
            <a:ext cx="10089604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677008" y="3849461"/>
            <a:ext cx="100896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session </a:t>
            </a:r>
            <a:r>
              <a:rPr lang="ko-KR" altLang="en-US" sz="1100" dirty="0" err="1">
                <a:latin typeface="+mn-ea"/>
              </a:rPr>
              <a:t>메소드를</a:t>
            </a:r>
            <a:r>
              <a:rPr lang="ko-KR" altLang="en-US" sz="1100" dirty="0">
                <a:latin typeface="+mn-ea"/>
              </a:rPr>
              <a:t> 이용해서 데이터를 저장 및 삭제해 봅니다</a:t>
            </a:r>
            <a:r>
              <a:rPr lang="en-US" altLang="ko-KR" sz="1100" dirty="0">
                <a:latin typeface="+mn-ea"/>
              </a:rPr>
              <a:t>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잉크 2">
                <a:extLst>
                  <a:ext uri="{FF2B5EF4-FFF2-40B4-BE49-F238E27FC236}">
                    <a16:creationId xmlns:a16="http://schemas.microsoft.com/office/drawing/2014/main" id="{EC6B258C-80FB-42C8-9423-BA4BECDAED76}"/>
                  </a:ext>
                </a:extLst>
              </p14:cNvPr>
              <p14:cNvContentPartPr/>
              <p14:nvPr/>
            </p14:nvContentPartPr>
            <p14:xfrm>
              <a:off x="812880" y="1695600"/>
              <a:ext cx="2864160" cy="360"/>
            </p14:xfrm>
          </p:contentPart>
        </mc:Choice>
        <mc:Fallback xmlns="">
          <p:pic>
            <p:nvPicPr>
              <p:cNvPr id="3" name="잉크 2">
                <a:extLst>
                  <a:ext uri="{FF2B5EF4-FFF2-40B4-BE49-F238E27FC236}">
                    <a16:creationId xmlns:a16="http://schemas.microsoft.com/office/drawing/2014/main" id="{EC6B258C-80FB-42C8-9423-BA4BECDAED7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97040" y="1632240"/>
                <a:ext cx="289548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F170EA14-C872-4DE6-A485-0AE5A0B3C5BD}"/>
                  </a:ext>
                </a:extLst>
              </p14:cNvPr>
              <p14:cNvContentPartPr/>
              <p14:nvPr/>
            </p14:nvContentPartPr>
            <p14:xfrm>
              <a:off x="774720" y="1911240"/>
              <a:ext cx="2940480" cy="45000"/>
            </p14:xfrm>
          </p:contentPart>
        </mc:Choice>
        <mc:Fallback xmlns=""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F170EA14-C872-4DE6-A485-0AE5A0B3C5B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58880" y="1847880"/>
                <a:ext cx="2971800" cy="17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B23FD853-9A91-4C31-8E8C-BA5F414EE7DE}"/>
                  </a:ext>
                </a:extLst>
              </p14:cNvPr>
              <p14:cNvContentPartPr/>
              <p14:nvPr/>
            </p14:nvContentPartPr>
            <p14:xfrm>
              <a:off x="851040" y="2882880"/>
              <a:ext cx="3448440" cy="360"/>
            </p14:xfrm>
          </p:contentPart>
        </mc:Choice>
        <mc:Fallback xmlns=""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B23FD853-9A91-4C31-8E8C-BA5F414EE7D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35200" y="2819520"/>
                <a:ext cx="347976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8D444761-88D0-4D98-A04B-8597A0BF524E}"/>
                  </a:ext>
                </a:extLst>
              </p14:cNvPr>
              <p14:cNvContentPartPr/>
              <p14:nvPr/>
            </p14:nvContentPartPr>
            <p14:xfrm>
              <a:off x="1295280" y="1879560"/>
              <a:ext cx="2267280" cy="25920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8D444761-88D0-4D98-A04B-8597A0BF524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279440" y="1816200"/>
                <a:ext cx="2298600" cy="152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8485185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3EDC86-6920-44F7-A86F-2C29BC40D7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연습해보기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21FAEB7-321F-4395-A250-312C631E88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Customer class </a:t>
            </a:r>
            <a:r>
              <a:rPr lang="ko-KR" altLang="en-US" dirty="0"/>
              <a:t>와 </a:t>
            </a:r>
            <a:r>
              <a:rPr lang="en-US" altLang="ko-KR" dirty="0"/>
              <a:t>form</a:t>
            </a:r>
            <a:r>
              <a:rPr lang="ko-KR" altLang="en-US" dirty="0"/>
              <a:t>태그</a:t>
            </a:r>
            <a:r>
              <a:rPr lang="en-US" altLang="ko-KR" dirty="0"/>
              <a:t>, </a:t>
            </a:r>
            <a:r>
              <a:rPr lang="ko-KR" altLang="en-US" dirty="0"/>
              <a:t>그리고</a:t>
            </a:r>
            <a:r>
              <a:rPr lang="en-US" altLang="ko-KR" dirty="0"/>
              <a:t> request </a:t>
            </a:r>
            <a:r>
              <a:rPr lang="ko-KR" altLang="en-US" dirty="0"/>
              <a:t>객체 이용해서 </a:t>
            </a:r>
            <a:r>
              <a:rPr lang="ko-KR" altLang="en-US" dirty="0" err="1"/>
              <a:t>입력받은</a:t>
            </a:r>
            <a:r>
              <a:rPr lang="ko-KR" altLang="en-US" dirty="0"/>
              <a:t> 값을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Customer class </a:t>
            </a:r>
            <a:r>
              <a:rPr lang="ko-KR" altLang="en-US" dirty="0"/>
              <a:t>변수에 넣기</a:t>
            </a:r>
            <a:r>
              <a:rPr lang="en-US" altLang="ko-KR" dirty="0"/>
              <a:t>(Student</a:t>
            </a:r>
            <a:r>
              <a:rPr lang="ko-KR" altLang="en-US" dirty="0"/>
              <a:t>도 해보기</a:t>
            </a:r>
            <a:r>
              <a:rPr lang="en-US" altLang="ko-KR" dirty="0"/>
              <a:t>)</a:t>
            </a:r>
          </a:p>
          <a:p>
            <a:pPr marL="0" indent="0">
              <a:buNone/>
            </a:pPr>
            <a:r>
              <a:rPr lang="en-US" altLang="ko-KR" dirty="0"/>
              <a:t>=&gt; </a:t>
            </a:r>
            <a:r>
              <a:rPr lang="ko-KR" altLang="en-US" dirty="0"/>
              <a:t>이미 했음</a:t>
            </a:r>
            <a:endParaRPr lang="en-US" altLang="ko-KR" dirty="0"/>
          </a:p>
          <a:p>
            <a:r>
              <a:rPr lang="en-US" altLang="ko-KR" dirty="0" err="1"/>
              <a:t>Jsp</a:t>
            </a:r>
            <a:r>
              <a:rPr lang="en-US" altLang="ko-KR" dirty="0"/>
              <a:t> </a:t>
            </a:r>
            <a:r>
              <a:rPr lang="ko-KR" altLang="en-US" dirty="0"/>
              <a:t>파일 생성시 </a:t>
            </a:r>
            <a:r>
              <a:rPr lang="en-US" altLang="ko-KR" dirty="0"/>
              <a:t>UTF-8 </a:t>
            </a:r>
            <a:r>
              <a:rPr lang="ko-KR" altLang="en-US" dirty="0"/>
              <a:t>인코딩이 자동으로 추가되게 하기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=&gt; </a:t>
            </a:r>
            <a:r>
              <a:rPr lang="ko-KR" altLang="en-US" dirty="0"/>
              <a:t>다음 페이지 참조</a:t>
            </a:r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01728286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639976-F0E5-41D4-9956-5EA34AD41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Jsp</a:t>
            </a:r>
            <a:r>
              <a:rPr lang="en-US" altLang="ko-KR" dirty="0"/>
              <a:t> </a:t>
            </a:r>
            <a:r>
              <a:rPr lang="ko-KR" altLang="en-US" dirty="0"/>
              <a:t>파일 생성시 인코딩 변경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C3F5BD5-39EC-46C5-A49C-1DC4B41848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Windows-&gt;</a:t>
            </a:r>
            <a:r>
              <a:rPr lang="en-US" altLang="ko-KR" dirty="0" err="1"/>
              <a:t>preferenc</a:t>
            </a:r>
            <a:r>
              <a:rPr lang="ko-KR" altLang="en-US" dirty="0"/>
              <a:t>에서 </a:t>
            </a:r>
            <a:r>
              <a:rPr lang="en-US" altLang="ko-KR" dirty="0"/>
              <a:t>encoding </a:t>
            </a:r>
            <a:r>
              <a:rPr lang="ko-KR" altLang="en-US" dirty="0"/>
              <a:t>검색 후 </a:t>
            </a:r>
            <a:r>
              <a:rPr lang="en-US" altLang="ko-KR" dirty="0"/>
              <a:t>CSS, HTML, JSP, XML </a:t>
            </a:r>
            <a:r>
              <a:rPr lang="ko-KR" altLang="en-US"/>
              <a:t>모두 바꾸기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9A3B169-5A05-4566-8067-884BD50703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6854" y="2463407"/>
            <a:ext cx="5150477" cy="3913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82165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240561-9700-4BD0-A977-79F58E3FD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시작페이지 변경해보기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89166A6-02A1-48CE-B656-5962F7F073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/>
          </a:p>
          <a:p>
            <a:r>
              <a:rPr lang="en-US" altLang="ko-KR" dirty="0"/>
              <a:t>Web.xml</a:t>
            </a:r>
            <a:r>
              <a:rPr lang="ko-KR" altLang="en-US" dirty="0"/>
              <a:t>의 </a:t>
            </a:r>
            <a:r>
              <a:rPr lang="en-US" altLang="ko-KR" dirty="0"/>
              <a:t>Welcome-file-list </a:t>
            </a:r>
            <a:r>
              <a:rPr lang="ko-KR" altLang="en-US" dirty="0"/>
              <a:t>부분 </a:t>
            </a:r>
            <a:r>
              <a:rPr lang="ko-KR" altLang="en-US" dirty="0" err="1"/>
              <a:t>바꿔보기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3C4445E-7D5E-4937-8339-2546396529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3095875"/>
            <a:ext cx="6477000" cy="3281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68792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</a:rPr>
              <a:t>예외 페이지의 필요성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7008" y="1116906"/>
            <a:ext cx="1067679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JAVA</a:t>
            </a:r>
            <a:r>
              <a:rPr lang="ko-KR" altLang="en-US" sz="1100" dirty="0">
                <a:latin typeface="+mn-ea"/>
              </a:rPr>
              <a:t>언어에서 아마도 예외처리에 대해서 사전 학습을 했을 것 입니다</a:t>
            </a:r>
            <a:r>
              <a:rPr lang="en-US" altLang="ko-KR" sz="1100" dirty="0">
                <a:latin typeface="+mn-ea"/>
              </a:rPr>
              <a:t>. JSP, Servlet</a:t>
            </a:r>
            <a:r>
              <a:rPr lang="ko-KR" altLang="en-US" sz="1100" dirty="0">
                <a:latin typeface="+mn-ea"/>
              </a:rPr>
              <a:t>에서도 예외가 발생 할 수 있습니다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ko-KR" altLang="en-US" sz="1100" dirty="0">
                <a:latin typeface="+mn-ea"/>
              </a:rPr>
              <a:t>예외적인 상황이 발생했을 경우 </a:t>
            </a:r>
            <a:r>
              <a:rPr lang="ko-KR" altLang="en-US" sz="1100" dirty="0" err="1">
                <a:latin typeface="+mn-ea"/>
              </a:rPr>
              <a:t>웹컨테이너</a:t>
            </a:r>
            <a:r>
              <a:rPr lang="en-US" altLang="ko-KR" sz="1100" dirty="0">
                <a:latin typeface="+mn-ea"/>
              </a:rPr>
              <a:t>(</a:t>
            </a:r>
            <a:r>
              <a:rPr lang="ko-KR" altLang="en-US" sz="1100" dirty="0" err="1">
                <a:latin typeface="+mn-ea"/>
              </a:rPr>
              <a:t>톰캣</a:t>
            </a:r>
            <a:r>
              <a:rPr lang="en-US" altLang="ko-KR" sz="1100" dirty="0">
                <a:latin typeface="+mn-ea"/>
              </a:rPr>
              <a:t>)</a:t>
            </a:r>
            <a:r>
              <a:rPr lang="ko-KR" altLang="en-US" sz="1100" dirty="0">
                <a:latin typeface="+mn-ea"/>
              </a:rPr>
              <a:t>에서 제공되는 기본적인 예외 페이지가 보여 진다면</a:t>
            </a:r>
            <a:r>
              <a:rPr lang="en-US" altLang="ko-KR" sz="1100" dirty="0">
                <a:latin typeface="+mn-ea"/>
              </a:rPr>
              <a:t>, </a:t>
            </a:r>
            <a:r>
              <a:rPr lang="ko-KR" altLang="en-US" sz="1100" dirty="0">
                <a:latin typeface="+mn-ea"/>
              </a:rPr>
              <a:t>사용자로 하여금 뭔가 불쾌한 느낌이 들면서</a:t>
            </a:r>
            <a:r>
              <a:rPr lang="en-US" altLang="ko-KR" sz="1100" dirty="0">
                <a:latin typeface="+mn-ea"/>
              </a:rPr>
              <a:t>, </a:t>
            </a:r>
            <a:r>
              <a:rPr lang="ko-KR" altLang="en-US" sz="1100" dirty="0">
                <a:latin typeface="+mn-ea"/>
              </a:rPr>
              <a:t>다시는 해당 사이트에 접속하려 들지 않을 것 입니다</a:t>
            </a:r>
            <a:r>
              <a:rPr lang="en-US" altLang="ko-KR" sz="1100" dirty="0">
                <a:latin typeface="+mn-ea"/>
              </a:rPr>
              <a:t>. </a:t>
            </a:r>
            <a:r>
              <a:rPr lang="ko-KR" altLang="en-US" sz="1100" dirty="0">
                <a:latin typeface="+mn-ea"/>
              </a:rPr>
              <a:t>따라서 약간은 다소 딱딱한 에러 페이지를 보다 친근한 느낌이 느껴지는 페이지로 유도 할 수 있습니다</a:t>
            </a:r>
            <a:r>
              <a:rPr lang="en-US" altLang="ko-KR" sz="1100" dirty="0">
                <a:latin typeface="+mn-ea"/>
              </a:rPr>
              <a:t>.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041" y="2063050"/>
            <a:ext cx="4838953" cy="370008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C0FF502-A5C9-4F54-B3C5-FC8CD7281F3F}"/>
              </a:ext>
            </a:extLst>
          </p:cNvPr>
          <p:cNvSpPr txBox="1"/>
          <p:nvPr/>
        </p:nvSpPr>
        <p:spPr>
          <a:xfrm>
            <a:off x="6600820" y="2619807"/>
            <a:ext cx="41174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예시</a:t>
            </a:r>
            <a:endParaRPr lang="en-US" altLang="ko-KR" dirty="0"/>
          </a:p>
          <a:p>
            <a:r>
              <a:rPr lang="ko-KR" altLang="en-US" dirty="0"/>
              <a:t>https://www.blizzard.com/ko-kr/aaa</a:t>
            </a:r>
          </a:p>
        </p:txBody>
      </p:sp>
    </p:spTree>
    <p:extLst>
      <p:ext uri="{BB962C8B-B14F-4D97-AF65-F5344CB8AC3E}">
        <p14:creationId xmlns:p14="http://schemas.microsoft.com/office/powerpoint/2010/main" val="32863832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677008" y="515276"/>
            <a:ext cx="106767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err="1">
                <a:latin typeface="+mn-ea"/>
              </a:rPr>
              <a:t>톰캣</a:t>
            </a:r>
            <a:r>
              <a:rPr lang="ko-KR" altLang="en-US" sz="3200" dirty="0">
                <a:latin typeface="+mn-ea"/>
              </a:rPr>
              <a:t> 설치</a:t>
            </a:r>
            <a:endParaRPr lang="ko-KR" altLang="en-US" sz="3200" dirty="0">
              <a:latin typeface="+mn-ea"/>
              <a:ea typeface="+mn-ea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677008" y="1116906"/>
            <a:ext cx="106767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>
                <a:latin typeface="+mn-ea"/>
              </a:rPr>
              <a:t>웹컨테이너</a:t>
            </a:r>
            <a:r>
              <a:rPr lang="ko-KR" altLang="en-US" sz="1200" dirty="0">
                <a:latin typeface="+mn-ea"/>
              </a:rPr>
              <a:t> </a:t>
            </a:r>
            <a:r>
              <a:rPr lang="ko-KR" altLang="en-US" sz="1200" dirty="0" err="1">
                <a:latin typeface="+mn-ea"/>
              </a:rPr>
              <a:t>톰캣</a:t>
            </a:r>
            <a:r>
              <a:rPr lang="ko-KR" altLang="en-US" sz="1200" dirty="0">
                <a:latin typeface="+mn-ea"/>
              </a:rPr>
              <a:t> 설치 </a:t>
            </a:r>
            <a:r>
              <a:rPr lang="en-US" altLang="ko-KR" sz="1200" dirty="0">
                <a:latin typeface="+mn-ea"/>
              </a:rPr>
              <a:t>– </a:t>
            </a:r>
            <a:r>
              <a:rPr lang="en-US" altLang="ko-KR" sz="1200" dirty="0">
                <a:latin typeface="+mn-ea"/>
                <a:hlinkClick r:id="rId3"/>
              </a:rPr>
              <a:t>http://tomcat.apache.org</a:t>
            </a:r>
            <a:r>
              <a:rPr lang="ko-KR" altLang="en-US" sz="1200" dirty="0">
                <a:latin typeface="+mn-ea"/>
              </a:rPr>
              <a:t>에서 무료 다운로드 후 설치 합니다</a:t>
            </a:r>
            <a:r>
              <a:rPr lang="en-US" altLang="ko-KR" sz="1200" dirty="0">
                <a:latin typeface="+mn-ea"/>
              </a:rPr>
              <a:t>.</a:t>
            </a:r>
            <a:endParaRPr lang="ko-KR" altLang="en-US" sz="1200" dirty="0">
              <a:latin typeface="+mn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77008" y="2834810"/>
            <a:ext cx="53383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n-ea"/>
              </a:rPr>
              <a:t>1. </a:t>
            </a:r>
            <a:r>
              <a:rPr lang="en-US" altLang="ko-KR" sz="1200" dirty="0">
                <a:latin typeface="+mn-ea"/>
                <a:hlinkClick r:id="rId3"/>
              </a:rPr>
              <a:t>http://tomcat.apache.org </a:t>
            </a:r>
            <a:r>
              <a:rPr lang="ko-KR" altLang="en-US" sz="1200" dirty="0">
                <a:latin typeface="+mn-ea"/>
              </a:rPr>
              <a:t>접속 및 </a:t>
            </a:r>
            <a:r>
              <a:rPr lang="en-US" altLang="ko-KR" sz="1200" dirty="0">
                <a:latin typeface="+mn-ea"/>
              </a:rPr>
              <a:t>zip </a:t>
            </a:r>
            <a:r>
              <a:rPr lang="ko-KR" altLang="en-US" sz="1200" dirty="0">
                <a:latin typeface="+mn-ea"/>
              </a:rPr>
              <a:t>다운로드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84053BC-C3CD-47F5-B3D3-C41FE722FE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008" y="3190523"/>
            <a:ext cx="3094892" cy="3407859"/>
          </a:xfrm>
          <a:prstGeom prst="rect">
            <a:avLst/>
          </a:prstGeom>
        </p:spPr>
      </p:pic>
      <p:cxnSp>
        <p:nvCxnSpPr>
          <p:cNvPr id="6" name="직선 화살표 연결선 5"/>
          <p:cNvCxnSpPr/>
          <p:nvPr/>
        </p:nvCxnSpPr>
        <p:spPr>
          <a:xfrm flipH="1">
            <a:off x="2389240" y="4829414"/>
            <a:ext cx="2246418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>
            <a:extLst>
              <a:ext uri="{FF2B5EF4-FFF2-40B4-BE49-F238E27FC236}">
                <a16:creationId xmlns:a16="http://schemas.microsoft.com/office/drawing/2014/main" id="{BD6FEC1F-E3F2-4375-8EC9-9E28E89317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7739" y="3039981"/>
            <a:ext cx="7324725" cy="2371725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CC505389-34D5-4B17-B364-6FCF1A64DA7F}"/>
              </a:ext>
            </a:extLst>
          </p:cNvPr>
          <p:cNvSpPr/>
          <p:nvPr/>
        </p:nvSpPr>
        <p:spPr>
          <a:xfrm>
            <a:off x="5670482" y="4310743"/>
            <a:ext cx="1918968" cy="28513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B8A5E69-F69A-48E4-83C6-D4282396FC4B}"/>
              </a:ext>
            </a:extLst>
          </p:cNvPr>
          <p:cNvSpPr txBox="1"/>
          <p:nvPr/>
        </p:nvSpPr>
        <p:spPr>
          <a:xfrm>
            <a:off x="1159329" y="1519117"/>
            <a:ext cx="11032671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/>
              <a:t>우리가 8.0을 못 쓰는 이유</a:t>
            </a:r>
          </a:p>
          <a:p>
            <a:r>
              <a:rPr lang="ko-KR" altLang="en-US" sz="1400" dirty="0"/>
              <a:t>https://tomcat.apache.org/whichversion.html</a:t>
            </a:r>
          </a:p>
          <a:p>
            <a:r>
              <a:rPr lang="ko-KR" altLang="en-US" sz="1400" dirty="0" err="1"/>
              <a:t>Users</a:t>
            </a:r>
            <a:r>
              <a:rPr lang="ko-KR" altLang="en-US" sz="1400" dirty="0"/>
              <a:t> of </a:t>
            </a:r>
            <a:r>
              <a:rPr lang="ko-KR" altLang="en-US" sz="1400" dirty="0" err="1"/>
              <a:t>Tomcat</a:t>
            </a:r>
            <a:r>
              <a:rPr lang="ko-KR" altLang="en-US" sz="1400" dirty="0"/>
              <a:t> 8.0 </a:t>
            </a:r>
            <a:r>
              <a:rPr lang="ko-KR" altLang="en-US" sz="1400" dirty="0" err="1"/>
              <a:t>should</a:t>
            </a:r>
            <a:r>
              <a:rPr lang="ko-KR" altLang="en-US" sz="1400" dirty="0"/>
              <a:t> </a:t>
            </a:r>
            <a:r>
              <a:rPr lang="ko-KR" altLang="en-US" sz="1400" dirty="0" err="1"/>
              <a:t>be</a:t>
            </a:r>
            <a:r>
              <a:rPr lang="ko-KR" altLang="en-US" sz="1400" dirty="0"/>
              <a:t> </a:t>
            </a:r>
            <a:r>
              <a:rPr lang="ko-KR" altLang="en-US" sz="1400" dirty="0" err="1"/>
              <a:t>aware</a:t>
            </a:r>
            <a:r>
              <a:rPr lang="ko-KR" altLang="en-US" sz="1400" dirty="0"/>
              <a:t> </a:t>
            </a:r>
            <a:r>
              <a:rPr lang="ko-KR" altLang="en-US" sz="1400" dirty="0" err="1"/>
              <a:t>that</a:t>
            </a:r>
            <a:r>
              <a:rPr lang="ko-KR" altLang="en-US" sz="1400" dirty="0"/>
              <a:t> </a:t>
            </a:r>
            <a:r>
              <a:rPr lang="ko-KR" altLang="en-US" sz="1400" dirty="0" err="1">
                <a:highlight>
                  <a:srgbClr val="FFFF00"/>
                </a:highlight>
              </a:rPr>
              <a:t>Tomcat</a:t>
            </a:r>
            <a:r>
              <a:rPr lang="ko-KR" altLang="en-US" sz="1400" dirty="0">
                <a:highlight>
                  <a:srgbClr val="FFFF00"/>
                </a:highlight>
              </a:rPr>
              <a:t> 8.0 </a:t>
            </a:r>
            <a:r>
              <a:rPr lang="ko-KR" altLang="en-US" sz="1400" dirty="0" err="1">
                <a:highlight>
                  <a:srgbClr val="FFFF00"/>
                </a:highlight>
              </a:rPr>
              <a:t>has</a:t>
            </a:r>
            <a:r>
              <a:rPr lang="ko-KR" altLang="en-US" sz="1400" dirty="0">
                <a:highlight>
                  <a:srgbClr val="FFFF00"/>
                </a:highlight>
              </a:rPr>
              <a:t> </a:t>
            </a:r>
            <a:r>
              <a:rPr lang="ko-KR" altLang="en-US" sz="1400" dirty="0" err="1">
                <a:highlight>
                  <a:srgbClr val="FFFF00"/>
                </a:highlight>
              </a:rPr>
              <a:t>now</a:t>
            </a:r>
            <a:r>
              <a:rPr lang="ko-KR" altLang="en-US" sz="1400" dirty="0">
                <a:highlight>
                  <a:srgbClr val="FFFF00"/>
                </a:highlight>
              </a:rPr>
              <a:t> </a:t>
            </a:r>
            <a:r>
              <a:rPr lang="ko-KR" altLang="en-US" sz="1400" dirty="0" err="1">
                <a:highlight>
                  <a:srgbClr val="FFFF00"/>
                </a:highlight>
              </a:rPr>
              <a:t>reached</a:t>
            </a:r>
            <a:r>
              <a:rPr lang="ko-KR" altLang="en-US" sz="1400" dirty="0">
                <a:highlight>
                  <a:srgbClr val="FFFF00"/>
                </a:highlight>
              </a:rPr>
              <a:t> </a:t>
            </a:r>
            <a:r>
              <a:rPr lang="ko-KR" altLang="en-US" sz="1400" dirty="0" err="1">
                <a:highlight>
                  <a:srgbClr val="FFFF00"/>
                </a:highlight>
              </a:rPr>
              <a:t>end</a:t>
            </a:r>
            <a:r>
              <a:rPr lang="ko-KR" altLang="en-US" sz="1400" dirty="0">
                <a:highlight>
                  <a:srgbClr val="FFFF00"/>
                </a:highlight>
              </a:rPr>
              <a:t> of </a:t>
            </a:r>
            <a:r>
              <a:rPr lang="ko-KR" altLang="en-US" sz="1400" dirty="0" err="1">
                <a:highlight>
                  <a:srgbClr val="FFFF00"/>
                </a:highlight>
              </a:rPr>
              <a:t>life</a:t>
            </a:r>
            <a:r>
              <a:rPr lang="ko-KR" altLang="en-US" sz="1400" dirty="0"/>
              <a:t>. </a:t>
            </a:r>
            <a:r>
              <a:rPr lang="ko-KR" altLang="en-US" sz="1400" dirty="0" err="1"/>
              <a:t>Users</a:t>
            </a:r>
            <a:r>
              <a:rPr lang="ko-KR" altLang="en-US" sz="1400" dirty="0"/>
              <a:t> of </a:t>
            </a:r>
            <a:r>
              <a:rPr lang="ko-KR" altLang="en-US" sz="1400" dirty="0" err="1"/>
              <a:t>Tomcat</a:t>
            </a:r>
            <a:r>
              <a:rPr lang="ko-KR" altLang="en-US" sz="1400" dirty="0"/>
              <a:t> 8.0.x </a:t>
            </a:r>
            <a:r>
              <a:rPr lang="ko-KR" altLang="en-US" sz="1400" dirty="0" err="1"/>
              <a:t>should</a:t>
            </a:r>
            <a:r>
              <a:rPr lang="ko-KR" altLang="en-US" sz="1400" dirty="0"/>
              <a:t> </a:t>
            </a:r>
            <a:r>
              <a:rPr lang="ko-KR" altLang="en-US" sz="1400" dirty="0" err="1"/>
              <a:t>upgrade</a:t>
            </a:r>
            <a:r>
              <a:rPr lang="ko-KR" altLang="en-US" sz="1400" dirty="0"/>
              <a:t> </a:t>
            </a:r>
            <a:r>
              <a:rPr lang="ko-KR" altLang="en-US" sz="1400" dirty="0" err="1"/>
              <a:t>to</a:t>
            </a:r>
            <a:r>
              <a:rPr lang="ko-KR" altLang="en-US" sz="1400" dirty="0"/>
              <a:t> </a:t>
            </a:r>
            <a:r>
              <a:rPr lang="ko-KR" altLang="en-US" sz="1400" dirty="0" err="1"/>
              <a:t>Tomcat</a:t>
            </a:r>
            <a:r>
              <a:rPr lang="ko-KR" altLang="en-US" sz="1400" dirty="0"/>
              <a:t> 8.5.x </a:t>
            </a:r>
            <a:r>
              <a:rPr lang="ko-KR" altLang="en-US" sz="1400" dirty="0" err="1"/>
              <a:t>or</a:t>
            </a:r>
            <a:r>
              <a:rPr lang="ko-KR" altLang="en-US" sz="1400" dirty="0"/>
              <a:t> </a:t>
            </a:r>
            <a:r>
              <a:rPr lang="ko-KR" altLang="en-US" sz="1400" dirty="0" err="1"/>
              <a:t>later</a:t>
            </a:r>
            <a:r>
              <a:rPr lang="ko-KR" altLang="en-US" sz="1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5149706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모서리가 둥근 직사각형 11"/>
          <p:cNvSpPr/>
          <p:nvPr/>
        </p:nvSpPr>
        <p:spPr>
          <a:xfrm>
            <a:off x="6433572" y="1505526"/>
            <a:ext cx="4920228" cy="2807855"/>
          </a:xfrm>
          <a:prstGeom prst="roundRect">
            <a:avLst>
              <a:gd name="adj" fmla="val 647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538463" y="1505527"/>
            <a:ext cx="4920228" cy="2807855"/>
          </a:xfrm>
          <a:prstGeom prst="roundRect">
            <a:avLst>
              <a:gd name="adj" fmla="val 647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</a:rPr>
              <a:t>page</a:t>
            </a:r>
            <a:r>
              <a:rPr lang="ko-KR" altLang="en-US" sz="1600" b="1" dirty="0" err="1">
                <a:latin typeface="+mn-ea"/>
              </a:rPr>
              <a:t>지시자를</a:t>
            </a:r>
            <a:r>
              <a:rPr lang="ko-KR" altLang="en-US" sz="1600" b="1" dirty="0">
                <a:latin typeface="+mn-ea"/>
              </a:rPr>
              <a:t> 이용한 예외 처리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653" y="1914813"/>
            <a:ext cx="3952875" cy="5715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708" y="2774228"/>
            <a:ext cx="1666875" cy="84772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6096" y="1838613"/>
            <a:ext cx="3248025" cy="6477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46096" y="2817043"/>
            <a:ext cx="3095625" cy="400050"/>
          </a:xfrm>
          <a:prstGeom prst="rect">
            <a:avLst/>
          </a:prstGeom>
        </p:spPr>
      </p:pic>
      <p:cxnSp>
        <p:nvCxnSpPr>
          <p:cNvPr id="13" name="직선 화살표 연결선 12"/>
          <p:cNvCxnSpPr>
            <a:stCxn id="10" idx="3"/>
            <a:endCxn id="12" idx="1"/>
          </p:cNvCxnSpPr>
          <p:nvPr/>
        </p:nvCxnSpPr>
        <p:spPr>
          <a:xfrm flipV="1">
            <a:off x="5458691" y="2909454"/>
            <a:ext cx="97488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367899" y="4470492"/>
            <a:ext cx="8983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latin typeface="+mn-ea"/>
              </a:rPr>
              <a:t>예외 발생</a:t>
            </a:r>
            <a:endParaRPr lang="en-US" altLang="ko-KR" sz="1100" dirty="0">
              <a:latin typeface="+mn-ea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442575" y="4469110"/>
            <a:ext cx="12550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>
                <a:latin typeface="+mn-ea"/>
              </a:rPr>
              <a:t>예외 페이지</a:t>
            </a:r>
            <a:endParaRPr lang="en-US" altLang="ko-KR" sz="1100" dirty="0">
              <a:latin typeface="+mn-ea"/>
            </a:endParaRPr>
          </a:p>
        </p:txBody>
      </p:sp>
      <p:cxnSp>
        <p:nvCxnSpPr>
          <p:cNvPr id="18" name="직선 화살표 연결선 17"/>
          <p:cNvCxnSpPr/>
          <p:nvPr/>
        </p:nvCxnSpPr>
        <p:spPr>
          <a:xfrm>
            <a:off x="3768432" y="4599915"/>
            <a:ext cx="434109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677008" y="1120620"/>
            <a:ext cx="19205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(jsp_15_2_ex1_exceptionex)</a:t>
            </a:r>
          </a:p>
        </p:txBody>
      </p:sp>
    </p:spTree>
    <p:extLst>
      <p:ext uri="{BB962C8B-B14F-4D97-AF65-F5344CB8AC3E}">
        <p14:creationId xmlns:p14="http://schemas.microsoft.com/office/powerpoint/2010/main" val="177053966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</a:rPr>
              <a:t>web.xml</a:t>
            </a:r>
            <a:r>
              <a:rPr lang="ko-KR" altLang="en-US" sz="1600" b="1" dirty="0">
                <a:latin typeface="+mn-ea"/>
              </a:rPr>
              <a:t>파일을 이용한 예외 처리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677008" y="1120620"/>
            <a:ext cx="19205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(jsp_15_3_ex1_exceptionex)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970" y="2037195"/>
            <a:ext cx="3705225" cy="224790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4794325" y="2526484"/>
            <a:ext cx="3437792" cy="261610"/>
          </a:xfrm>
          <a:prstGeom prst="rect">
            <a:avLst/>
          </a:prstGeom>
          <a:noFill/>
          <a:ln w="12700"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404</a:t>
            </a:r>
            <a:r>
              <a:rPr lang="ko-KR" altLang="en-US" sz="1100" dirty="0">
                <a:latin typeface="+mn-ea"/>
              </a:rPr>
              <a:t>에러 발생시 </a:t>
            </a:r>
            <a:r>
              <a:rPr lang="en-US" altLang="ko-KR" sz="1100" dirty="0">
                <a:latin typeface="+mn-ea"/>
              </a:rPr>
              <a:t>error404.jsp  </a:t>
            </a:r>
            <a:r>
              <a:rPr lang="ko-KR" altLang="en-US" sz="1100" dirty="0">
                <a:latin typeface="+mn-ea"/>
              </a:rPr>
              <a:t>페이지로 이동</a:t>
            </a:r>
            <a:endParaRPr lang="en-US" altLang="ko-KR" sz="1100" dirty="0">
              <a:latin typeface="+mn-ea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794325" y="3717456"/>
            <a:ext cx="3437792" cy="261610"/>
          </a:xfrm>
          <a:prstGeom prst="rect">
            <a:avLst/>
          </a:prstGeom>
          <a:noFill/>
          <a:ln w="12700"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500</a:t>
            </a:r>
            <a:r>
              <a:rPr lang="ko-KR" altLang="en-US" sz="1100" dirty="0">
                <a:latin typeface="+mn-ea"/>
              </a:rPr>
              <a:t>에러 발생시 </a:t>
            </a:r>
            <a:r>
              <a:rPr lang="en-US" altLang="ko-KR" sz="1100" dirty="0">
                <a:latin typeface="+mn-ea"/>
              </a:rPr>
              <a:t>error500.jsp  </a:t>
            </a:r>
            <a:r>
              <a:rPr lang="ko-KR" altLang="en-US" sz="1100" dirty="0">
                <a:latin typeface="+mn-ea"/>
              </a:rPr>
              <a:t>페이지로 이동</a:t>
            </a:r>
            <a:endParaRPr lang="en-US" altLang="ko-KR" sz="1100" dirty="0">
              <a:latin typeface="+mn-ea"/>
            </a:endParaRPr>
          </a:p>
        </p:txBody>
      </p:sp>
      <p:cxnSp>
        <p:nvCxnSpPr>
          <p:cNvPr id="14" name="직선 화살표 연결선 13"/>
          <p:cNvCxnSpPr/>
          <p:nvPr/>
        </p:nvCxnSpPr>
        <p:spPr>
          <a:xfrm flipH="1">
            <a:off x="4434349" y="2657289"/>
            <a:ext cx="3599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/>
          <p:nvPr/>
        </p:nvCxnSpPr>
        <p:spPr>
          <a:xfrm flipH="1">
            <a:off x="4434349" y="3848261"/>
            <a:ext cx="3599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657813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</a:rPr>
              <a:t>빈 이란</a:t>
            </a:r>
            <a:r>
              <a:rPr lang="en-US" altLang="ko-KR" sz="1600" b="1" dirty="0">
                <a:latin typeface="+mn-ea"/>
              </a:rPr>
              <a:t>?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7008" y="1116906"/>
            <a:ext cx="1067679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반복적인 작업을 효율적으로 하기 위해 빈을 사용 합니다</a:t>
            </a:r>
            <a:r>
              <a:rPr lang="en-US" altLang="ko-KR" sz="1100" dirty="0">
                <a:latin typeface="+mn-ea"/>
              </a:rPr>
              <a:t>. </a:t>
            </a:r>
          </a:p>
          <a:p>
            <a:r>
              <a:rPr lang="ko-KR" altLang="en-US" sz="1100" dirty="0">
                <a:latin typeface="+mn-ea"/>
              </a:rPr>
              <a:t>빈이란</a:t>
            </a:r>
            <a:r>
              <a:rPr lang="en-US" altLang="ko-KR" sz="1100" dirty="0">
                <a:latin typeface="+mn-ea"/>
              </a:rPr>
              <a:t>? JAVA</a:t>
            </a:r>
            <a:r>
              <a:rPr lang="ko-KR" altLang="en-US" sz="1100" dirty="0">
                <a:latin typeface="+mn-ea"/>
              </a:rPr>
              <a:t>언어의 데이터</a:t>
            </a:r>
            <a:r>
              <a:rPr lang="en-US" altLang="ko-KR" sz="1100" dirty="0">
                <a:latin typeface="+mn-ea"/>
              </a:rPr>
              <a:t>(</a:t>
            </a:r>
            <a:r>
              <a:rPr lang="ko-KR" altLang="en-US" sz="1100" dirty="0">
                <a:latin typeface="+mn-ea"/>
              </a:rPr>
              <a:t>속성</a:t>
            </a:r>
            <a:r>
              <a:rPr lang="en-US" altLang="ko-KR" sz="1100" dirty="0">
                <a:latin typeface="+mn-ea"/>
              </a:rPr>
              <a:t>)</a:t>
            </a:r>
            <a:r>
              <a:rPr lang="ko-KR" altLang="en-US" sz="1100" dirty="0">
                <a:latin typeface="+mn-ea"/>
              </a:rPr>
              <a:t>와 기능</a:t>
            </a:r>
            <a:r>
              <a:rPr lang="en-US" altLang="ko-KR" sz="1100" dirty="0">
                <a:latin typeface="+mn-ea"/>
              </a:rPr>
              <a:t>(</a:t>
            </a:r>
            <a:r>
              <a:rPr lang="ko-KR" altLang="en-US" sz="1100" dirty="0" err="1">
                <a:latin typeface="+mn-ea"/>
              </a:rPr>
              <a:t>메소드</a:t>
            </a:r>
            <a:r>
              <a:rPr lang="en-US" altLang="ko-KR" sz="1100" dirty="0">
                <a:latin typeface="+mn-ea"/>
              </a:rPr>
              <a:t>)</a:t>
            </a:r>
            <a:r>
              <a:rPr lang="ko-KR" altLang="en-US" sz="1100" dirty="0">
                <a:latin typeface="+mn-ea"/>
              </a:rPr>
              <a:t>으로 이루어진 클래스 입니다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 err="1">
                <a:latin typeface="+mn-ea"/>
              </a:rPr>
              <a:t>jsp</a:t>
            </a:r>
            <a:r>
              <a:rPr lang="ko-KR" altLang="en-US" sz="1100" dirty="0">
                <a:latin typeface="+mn-ea"/>
              </a:rPr>
              <a:t>페이지를 만들고</a:t>
            </a:r>
            <a:r>
              <a:rPr lang="en-US" altLang="ko-KR" sz="1100" dirty="0">
                <a:latin typeface="+mn-ea"/>
              </a:rPr>
              <a:t>, </a:t>
            </a:r>
            <a:r>
              <a:rPr lang="ko-KR" altLang="en-US" sz="1100" dirty="0">
                <a:latin typeface="+mn-ea"/>
              </a:rPr>
              <a:t>액션태그를 이용하여 빈을 사용 합니다</a:t>
            </a:r>
            <a:r>
              <a:rPr lang="en-US" altLang="ko-KR" sz="1100" dirty="0">
                <a:latin typeface="+mn-ea"/>
              </a:rPr>
              <a:t>. </a:t>
            </a:r>
            <a:r>
              <a:rPr lang="ko-KR" altLang="en-US" sz="1100" dirty="0">
                <a:latin typeface="+mn-ea"/>
              </a:rPr>
              <a:t>그리고 빈의 내부 데이터를 처리 합니다</a:t>
            </a:r>
            <a:r>
              <a:rPr lang="en-US" altLang="ko-KR" sz="1100" dirty="0">
                <a:latin typeface="+mn-ea"/>
              </a:rPr>
              <a:t>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77008" y="2257311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</a:rPr>
              <a:t>빈 만들기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677008" y="2604938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77008" y="2614012"/>
            <a:ext cx="1067679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JAVA</a:t>
            </a:r>
            <a:r>
              <a:rPr lang="ko-KR" altLang="en-US" sz="1100" dirty="0">
                <a:latin typeface="+mn-ea"/>
              </a:rPr>
              <a:t>언어를 학습 하면서 데이터 객체를 많이 만들어본 경험이 있을 것 입니다</a:t>
            </a:r>
            <a:r>
              <a:rPr lang="en-US" altLang="ko-KR" sz="1100" dirty="0">
                <a:latin typeface="+mn-ea"/>
              </a:rPr>
              <a:t>. </a:t>
            </a:r>
            <a:r>
              <a:rPr lang="ko-KR" altLang="en-US" sz="1100" dirty="0">
                <a:latin typeface="+mn-ea"/>
              </a:rPr>
              <a:t>데이터 객체에는 데이터가 있어 그에 해당하는  </a:t>
            </a:r>
            <a:r>
              <a:rPr lang="en-US" altLang="ko-KR" sz="1100" dirty="0">
                <a:latin typeface="+mn-ea"/>
              </a:rPr>
              <a:t>getter</a:t>
            </a:r>
            <a:r>
              <a:rPr lang="ko-KR" altLang="en-US" sz="1100" dirty="0">
                <a:latin typeface="+mn-ea"/>
              </a:rPr>
              <a:t>와 </a:t>
            </a:r>
            <a:r>
              <a:rPr lang="en-US" altLang="ko-KR" sz="1100" dirty="0">
                <a:latin typeface="+mn-ea"/>
              </a:rPr>
              <a:t>setter</a:t>
            </a:r>
            <a:r>
              <a:rPr lang="ko-KR" altLang="en-US" sz="1100" dirty="0">
                <a:latin typeface="+mn-ea"/>
              </a:rPr>
              <a:t>가 있습니다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ko-KR" altLang="en-US" sz="1100" dirty="0">
                <a:latin typeface="+mn-ea"/>
              </a:rPr>
              <a:t>빈을 만든다는 것은 데이터 객체를 만들기 위한 클래스를 만드는 것 입니다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>
                <a:latin typeface="+mn-ea"/>
              </a:rPr>
              <a:t>(jsp_16_2_ex1_beanex)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313502" y="3447731"/>
            <a:ext cx="487214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/>
              <a:t>package </a:t>
            </a:r>
            <a:r>
              <a:rPr lang="en-US" altLang="ko-KR" sz="1100" b="1" dirty="0" err="1"/>
              <a:t>com.javalex.ex</a:t>
            </a:r>
            <a:r>
              <a:rPr lang="en-US" altLang="ko-KR" sz="1100" b="1" dirty="0"/>
              <a:t>;</a:t>
            </a:r>
          </a:p>
          <a:p>
            <a:endParaRPr lang="ko-KR" altLang="en-US" sz="1100" dirty="0"/>
          </a:p>
          <a:p>
            <a:r>
              <a:rPr lang="en-US" altLang="ko-KR" sz="1100" b="1" dirty="0"/>
              <a:t>public class Student {</a:t>
            </a:r>
          </a:p>
          <a:p>
            <a:endParaRPr lang="ko-KR" altLang="en-US" sz="1100" dirty="0"/>
          </a:p>
          <a:p>
            <a:pPr lvl="1"/>
            <a:r>
              <a:rPr lang="en-US" altLang="ko-KR" sz="1100" b="1" dirty="0"/>
              <a:t>private String name;</a:t>
            </a:r>
          </a:p>
          <a:p>
            <a:pPr lvl="1"/>
            <a:r>
              <a:rPr lang="en-US" altLang="ko-KR" sz="1100" b="1" dirty="0"/>
              <a:t>private int age;</a:t>
            </a:r>
            <a:endParaRPr lang="ko-KR" altLang="en-US" sz="1100" dirty="0"/>
          </a:p>
          <a:p>
            <a:endParaRPr lang="en-US" altLang="ko-KR" sz="1100" b="1" dirty="0"/>
          </a:p>
          <a:p>
            <a:r>
              <a:rPr lang="en-US" altLang="ko-KR" sz="1100" b="1" dirty="0"/>
              <a:t>}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491318" y="3447731"/>
            <a:ext cx="2662431" cy="263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/>
              <a:t>public String </a:t>
            </a:r>
            <a:r>
              <a:rPr lang="en-US" altLang="ko-KR" sz="1100" b="1" dirty="0" err="1"/>
              <a:t>getName</a:t>
            </a:r>
            <a:r>
              <a:rPr lang="en-US" altLang="ko-KR" sz="1100" b="1" dirty="0"/>
              <a:t>() {</a:t>
            </a:r>
          </a:p>
          <a:p>
            <a:r>
              <a:rPr lang="en-US" altLang="ko-KR" sz="1100" b="1" dirty="0"/>
              <a:t>return name;</a:t>
            </a:r>
          </a:p>
          <a:p>
            <a:r>
              <a:rPr lang="en-US" altLang="ko-KR" sz="1100" dirty="0"/>
              <a:t>}</a:t>
            </a:r>
          </a:p>
          <a:p>
            <a:endParaRPr lang="ko-KR" altLang="en-US" sz="1100" dirty="0"/>
          </a:p>
          <a:p>
            <a:r>
              <a:rPr lang="en-US" altLang="ko-KR" sz="1100" b="1" dirty="0"/>
              <a:t>public void </a:t>
            </a:r>
            <a:r>
              <a:rPr lang="en-US" altLang="ko-KR" sz="1100" b="1" dirty="0" err="1"/>
              <a:t>setName</a:t>
            </a:r>
            <a:r>
              <a:rPr lang="en-US" altLang="ko-KR" sz="1100" b="1" dirty="0"/>
              <a:t>(String name) {</a:t>
            </a:r>
          </a:p>
          <a:p>
            <a:r>
              <a:rPr lang="en-US" altLang="ko-KR" sz="1100" b="1" dirty="0"/>
              <a:t>this.name = name;</a:t>
            </a:r>
          </a:p>
          <a:p>
            <a:r>
              <a:rPr lang="en-US" altLang="ko-KR" sz="1100" dirty="0"/>
              <a:t>}</a:t>
            </a:r>
          </a:p>
          <a:p>
            <a:endParaRPr lang="ko-KR" altLang="en-US" sz="1100" dirty="0"/>
          </a:p>
          <a:p>
            <a:r>
              <a:rPr lang="en-US" altLang="ko-KR" sz="1100" b="1" dirty="0"/>
              <a:t>public </a:t>
            </a:r>
            <a:r>
              <a:rPr lang="en-US" altLang="ko-KR" sz="1100" b="1" dirty="0" err="1"/>
              <a:t>int</a:t>
            </a:r>
            <a:r>
              <a:rPr lang="en-US" altLang="ko-KR" sz="1100" b="1" dirty="0"/>
              <a:t> </a:t>
            </a:r>
            <a:r>
              <a:rPr lang="en-US" altLang="ko-KR" sz="1100" b="1" dirty="0" err="1"/>
              <a:t>getAge</a:t>
            </a:r>
            <a:r>
              <a:rPr lang="en-US" altLang="ko-KR" sz="1100" b="1" dirty="0"/>
              <a:t>() {</a:t>
            </a:r>
          </a:p>
          <a:p>
            <a:r>
              <a:rPr lang="en-US" altLang="ko-KR" sz="1100" b="1" dirty="0"/>
              <a:t>return age;</a:t>
            </a:r>
          </a:p>
          <a:p>
            <a:r>
              <a:rPr lang="en-US" altLang="ko-KR" sz="1100" dirty="0"/>
              <a:t>}</a:t>
            </a:r>
          </a:p>
          <a:p>
            <a:endParaRPr lang="ko-KR" altLang="en-US" sz="1100" dirty="0"/>
          </a:p>
          <a:p>
            <a:r>
              <a:rPr lang="en-US" altLang="ko-KR" sz="1100" b="1" dirty="0"/>
              <a:t>public void </a:t>
            </a:r>
            <a:r>
              <a:rPr lang="en-US" altLang="ko-KR" sz="1100" b="1" dirty="0" err="1"/>
              <a:t>setAge</a:t>
            </a:r>
            <a:r>
              <a:rPr lang="en-US" altLang="ko-KR" sz="1100" b="1" dirty="0"/>
              <a:t>(</a:t>
            </a:r>
            <a:r>
              <a:rPr lang="en-US" altLang="ko-KR" sz="1100" b="1" dirty="0" err="1"/>
              <a:t>int</a:t>
            </a:r>
            <a:r>
              <a:rPr lang="en-US" altLang="ko-KR" sz="1100" b="1" dirty="0"/>
              <a:t> age) {</a:t>
            </a:r>
          </a:p>
          <a:p>
            <a:r>
              <a:rPr lang="en-US" altLang="ko-KR" sz="1100" b="1" dirty="0" err="1"/>
              <a:t>this.age</a:t>
            </a:r>
            <a:r>
              <a:rPr lang="en-US" altLang="ko-KR" sz="1100" b="1" dirty="0"/>
              <a:t> = age;</a:t>
            </a:r>
          </a:p>
          <a:p>
            <a:r>
              <a:rPr lang="en-US" altLang="ko-KR" sz="1100" dirty="0"/>
              <a:t>}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5414682" y="3456698"/>
            <a:ext cx="914400" cy="25469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5303311" y="4138863"/>
            <a:ext cx="723556" cy="25469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5195217" y="4814873"/>
            <a:ext cx="723556" cy="25469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5301198" y="5476257"/>
            <a:ext cx="617575" cy="25469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CC232A2-2B03-47F5-895C-370C18E54F24}"/>
              </a:ext>
            </a:extLst>
          </p:cNvPr>
          <p:cNvSpPr txBox="1"/>
          <p:nvPr/>
        </p:nvSpPr>
        <p:spPr>
          <a:xfrm>
            <a:off x="7510807" y="3315239"/>
            <a:ext cx="29340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b="1"/>
            </a:lvl1pPr>
          </a:lstStyle>
          <a:p>
            <a:r>
              <a:rPr lang="en-US" altLang="ko-KR" dirty="0"/>
              <a:t>public</a:t>
            </a:r>
            <a:r>
              <a:rPr lang="ko-KR" altLang="en-US" dirty="0"/>
              <a:t> </a:t>
            </a:r>
            <a:r>
              <a:rPr lang="en-US" altLang="ko-KR" dirty="0"/>
              <a:t>Student() {</a:t>
            </a:r>
            <a:br>
              <a:rPr lang="en-US" altLang="ko-KR" dirty="0"/>
            </a:br>
            <a:r>
              <a:rPr lang="en-US" altLang="ko-KR" dirty="0"/>
              <a:t>}</a:t>
            </a:r>
          </a:p>
          <a:p>
            <a:r>
              <a:rPr lang="ko-KR" altLang="en-US" dirty="0"/>
              <a:t>★ 빈에선 생성자를 만들지 않거나</a:t>
            </a:r>
            <a:endParaRPr lang="en-US" altLang="ko-KR" dirty="0"/>
          </a:p>
          <a:p>
            <a:r>
              <a:rPr lang="ko-KR" altLang="en-US" dirty="0"/>
              <a:t>이와 같이 비어 있는 형태로 만듭니다</a:t>
            </a:r>
            <a:r>
              <a:rPr lang="en-US" altLang="ko-KR" dirty="0"/>
              <a:t>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DF0D2E2-4947-459E-9929-6272B907149E}"/>
              </a:ext>
            </a:extLst>
          </p:cNvPr>
          <p:cNvSpPr txBox="1"/>
          <p:nvPr/>
        </p:nvSpPr>
        <p:spPr>
          <a:xfrm>
            <a:off x="7510807" y="4519578"/>
            <a:ext cx="610385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b="1"/>
            </a:lvl1pPr>
          </a:lstStyle>
          <a:p>
            <a:endParaRPr lang="en-US" altLang="ko-KR" dirty="0"/>
          </a:p>
          <a:p>
            <a:r>
              <a:rPr lang="ko-KR" altLang="en-US" dirty="0"/>
              <a:t>혹은 초기값을 수동으로 지정해줘야 함을</a:t>
            </a:r>
            <a:endParaRPr lang="en-US" altLang="ko-KR" dirty="0"/>
          </a:p>
          <a:p>
            <a:r>
              <a:rPr lang="ko-KR" altLang="en-US" dirty="0"/>
              <a:t>명시해줘야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예시</a:t>
            </a:r>
            <a:endParaRPr lang="en-US" altLang="ko-KR" dirty="0"/>
          </a:p>
          <a:p>
            <a:r>
              <a:rPr lang="en-US" altLang="ko-KR" dirty="0"/>
              <a:t>public</a:t>
            </a:r>
            <a:r>
              <a:rPr lang="ko-KR" altLang="en-US" dirty="0"/>
              <a:t> </a:t>
            </a:r>
            <a:r>
              <a:rPr lang="en-US" altLang="ko-KR" dirty="0"/>
              <a:t>Student() {</a:t>
            </a:r>
          </a:p>
          <a:p>
            <a:r>
              <a:rPr lang="en-US" altLang="ko-KR" dirty="0"/>
              <a:t>	this.name = “</a:t>
            </a:r>
            <a:r>
              <a:rPr lang="ko-KR" altLang="en-US" dirty="0"/>
              <a:t>이름없음</a:t>
            </a:r>
            <a:r>
              <a:rPr lang="en-US" altLang="ko-KR" dirty="0"/>
              <a:t>”;</a:t>
            </a:r>
          </a:p>
          <a:p>
            <a:r>
              <a:rPr lang="en-US" altLang="ko-KR" dirty="0"/>
              <a:t>	</a:t>
            </a:r>
            <a:r>
              <a:rPr lang="en-US" altLang="ko-KR" dirty="0" err="1"/>
              <a:t>this.age</a:t>
            </a:r>
            <a:r>
              <a:rPr lang="en-US" altLang="ko-KR" dirty="0"/>
              <a:t> = 0;</a:t>
            </a:r>
            <a:br>
              <a:rPr lang="en-US" altLang="ko-KR" dirty="0"/>
            </a:br>
            <a:r>
              <a:rPr lang="en-US" altLang="ko-KR" dirty="0"/>
              <a:t>}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6604379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</a:rPr>
              <a:t>빈 관련 액션 태그</a:t>
            </a:r>
            <a:r>
              <a:rPr lang="en-US" altLang="ko-KR" sz="1600" b="1" dirty="0">
                <a:latin typeface="+mn-ea"/>
              </a:rPr>
              <a:t>(</a:t>
            </a:r>
            <a:r>
              <a:rPr lang="en-US" altLang="ko-KR" sz="1600" b="1" dirty="0" err="1">
                <a:latin typeface="+mn-ea"/>
              </a:rPr>
              <a:t>useBean</a:t>
            </a:r>
            <a:r>
              <a:rPr lang="en-US" altLang="ko-KR" sz="1600" b="1" dirty="0">
                <a:latin typeface="+mn-ea"/>
              </a:rPr>
              <a:t>, </a:t>
            </a:r>
            <a:r>
              <a:rPr lang="en-US" altLang="ko-KR" sz="1600" b="1" dirty="0" err="1">
                <a:latin typeface="+mn-ea"/>
              </a:rPr>
              <a:t>setProperty</a:t>
            </a:r>
            <a:r>
              <a:rPr lang="en-US" altLang="ko-KR" sz="1600" b="1" dirty="0">
                <a:latin typeface="+mn-ea"/>
              </a:rPr>
              <a:t>, </a:t>
            </a:r>
            <a:r>
              <a:rPr lang="en-US" altLang="ko-KR" sz="1600" b="1" dirty="0" err="1">
                <a:latin typeface="+mn-ea"/>
              </a:rPr>
              <a:t>getProperty</a:t>
            </a:r>
            <a:r>
              <a:rPr lang="en-US" altLang="ko-KR" sz="1600" b="1" dirty="0">
                <a:latin typeface="+mn-ea"/>
              </a:rPr>
              <a:t>)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77008" y="1809225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err="1">
                <a:latin typeface="+mn-ea"/>
              </a:rPr>
              <a:t>useBean</a:t>
            </a:r>
            <a:endParaRPr lang="en-US" altLang="ko-KR" sz="1100" dirty="0">
              <a:latin typeface="+mn-ea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730798" y="2076007"/>
            <a:ext cx="10089604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77008" y="1116906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액션태그 중에서 </a:t>
            </a:r>
            <a:r>
              <a:rPr lang="en-US" altLang="ko-KR" sz="1100" dirty="0">
                <a:latin typeface="+mn-ea"/>
              </a:rPr>
              <a:t>Bean</a:t>
            </a:r>
            <a:r>
              <a:rPr lang="ko-KR" altLang="en-US" sz="1100" dirty="0">
                <a:latin typeface="+mn-ea"/>
              </a:rPr>
              <a:t>관련한 태그가 있습니다</a:t>
            </a:r>
            <a:r>
              <a:rPr lang="en-US" altLang="ko-KR" sz="1100" dirty="0">
                <a:latin typeface="+mn-ea"/>
              </a:rPr>
              <a:t>. </a:t>
            </a:r>
            <a:r>
              <a:rPr lang="ko-KR" altLang="en-US" sz="1100" dirty="0">
                <a:latin typeface="+mn-ea"/>
              </a:rPr>
              <a:t>주로 데이터를 업데이트하고</a:t>
            </a:r>
            <a:r>
              <a:rPr lang="en-US" altLang="ko-KR" sz="1100" dirty="0">
                <a:latin typeface="+mn-ea"/>
              </a:rPr>
              <a:t>, </a:t>
            </a:r>
            <a:r>
              <a:rPr lang="ko-KR" altLang="en-US" sz="1100" dirty="0">
                <a:latin typeface="+mn-ea"/>
              </a:rPr>
              <a:t>얻어오는 역할을 합니다</a:t>
            </a:r>
            <a:r>
              <a:rPr lang="en-US" altLang="ko-KR" sz="1100" dirty="0">
                <a:latin typeface="+mn-ea"/>
              </a:rPr>
              <a:t>.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30798" y="2090148"/>
            <a:ext cx="100896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특정 </a:t>
            </a:r>
            <a:r>
              <a:rPr lang="en-US" altLang="ko-KR" sz="1100" dirty="0">
                <a:latin typeface="+mn-ea"/>
              </a:rPr>
              <a:t>Bean</a:t>
            </a:r>
            <a:r>
              <a:rPr lang="ko-KR" altLang="en-US" sz="1100" dirty="0">
                <a:latin typeface="+mn-ea"/>
              </a:rPr>
              <a:t>을 사용한다고 명시 할 때 사용 합니다</a:t>
            </a:r>
            <a:r>
              <a:rPr lang="en-US" altLang="ko-KR" sz="1100" dirty="0">
                <a:latin typeface="+mn-ea"/>
              </a:rPr>
              <a:t>.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851646" y="2501544"/>
            <a:ext cx="9968756" cy="7530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/>
              <a:t>&lt;</a:t>
            </a:r>
            <a:r>
              <a:rPr lang="en-US" altLang="ko-KR" sz="2000" dirty="0" err="1"/>
              <a:t>jsp:useBean</a:t>
            </a:r>
            <a:r>
              <a:rPr lang="en-US" altLang="ko-KR" sz="2000" dirty="0"/>
              <a:t> id=</a:t>
            </a:r>
            <a:r>
              <a:rPr lang="en-US" altLang="ko-KR" sz="2000" i="1" dirty="0"/>
              <a:t>"student" class="</a:t>
            </a:r>
            <a:r>
              <a:rPr lang="en-US" altLang="ko-KR" sz="2000" i="1" dirty="0" err="1"/>
              <a:t>com.javalec.ex.Student</a:t>
            </a:r>
            <a:r>
              <a:rPr lang="en-US" altLang="ko-KR" sz="2000" i="1" dirty="0"/>
              <a:t>" scope="page" /&gt;</a:t>
            </a:r>
            <a:endParaRPr lang="ko-KR" altLang="en-US" sz="2000" dirty="0"/>
          </a:p>
        </p:txBody>
      </p:sp>
      <p:cxnSp>
        <p:nvCxnSpPr>
          <p:cNvPr id="13" name="직선 연결선 12"/>
          <p:cNvCxnSpPr/>
          <p:nvPr/>
        </p:nvCxnSpPr>
        <p:spPr>
          <a:xfrm>
            <a:off x="4154391" y="3072002"/>
            <a:ext cx="3526022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2586147" y="3072002"/>
            <a:ext cx="1436666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7759071" y="3071423"/>
            <a:ext cx="1622323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/>
          <p:nvPr/>
        </p:nvCxnSpPr>
        <p:spPr>
          <a:xfrm>
            <a:off x="3299292" y="3071423"/>
            <a:ext cx="0" cy="9290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/>
          <p:nvPr/>
        </p:nvCxnSpPr>
        <p:spPr>
          <a:xfrm>
            <a:off x="6045422" y="3071423"/>
            <a:ext cx="0" cy="9290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/>
          <p:nvPr/>
        </p:nvCxnSpPr>
        <p:spPr>
          <a:xfrm>
            <a:off x="8650876" y="3071423"/>
            <a:ext cx="0" cy="9290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2836015" y="4065202"/>
            <a:ext cx="9265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>
                <a:latin typeface="+mn-ea"/>
              </a:rPr>
              <a:t>빈 이름</a:t>
            </a:r>
            <a:endParaRPr lang="en-US" altLang="ko-KR" sz="1100" dirty="0">
              <a:latin typeface="+mn-ea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494329" y="4065202"/>
            <a:ext cx="110218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latin typeface="+mn-ea"/>
              </a:rPr>
              <a:t>클래스</a:t>
            </a:r>
            <a:r>
              <a:rPr lang="en-US" altLang="ko-KR" sz="1100" dirty="0">
                <a:latin typeface="+mn-ea"/>
              </a:rPr>
              <a:t> </a:t>
            </a:r>
            <a:r>
              <a:rPr lang="ko-KR" altLang="en-US" sz="1100" dirty="0">
                <a:latin typeface="+mn-ea"/>
              </a:rPr>
              <a:t>이름</a:t>
            </a:r>
            <a:endParaRPr lang="en-US" altLang="ko-KR" sz="1100" dirty="0">
              <a:latin typeface="+mn-ea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8099783" y="4149567"/>
            <a:ext cx="110218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 err="1">
                <a:latin typeface="+mn-ea"/>
              </a:rPr>
              <a:t>스코프</a:t>
            </a:r>
            <a:r>
              <a:rPr lang="ko-KR" altLang="en-US" sz="1100" dirty="0">
                <a:latin typeface="+mn-ea"/>
              </a:rPr>
              <a:t> 범위</a:t>
            </a:r>
            <a:endParaRPr lang="en-US" altLang="ko-KR" sz="1100" dirty="0">
              <a:latin typeface="+mn-ea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791222" y="4938142"/>
            <a:ext cx="4703970" cy="984885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atin typeface="+mn-ea"/>
              </a:rPr>
              <a:t>Scope</a:t>
            </a:r>
          </a:p>
          <a:p>
            <a:r>
              <a:rPr lang="en-US" altLang="ko-KR" sz="1100" dirty="0">
                <a:latin typeface="+mn-ea"/>
              </a:rPr>
              <a:t>page : </a:t>
            </a:r>
            <a:r>
              <a:rPr lang="ko-KR" altLang="en-US" sz="1100" dirty="0">
                <a:latin typeface="+mn-ea"/>
              </a:rPr>
              <a:t>생성된 페이지 내에서만 사용 가능 합니다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>
                <a:latin typeface="+mn-ea"/>
              </a:rPr>
              <a:t>request : </a:t>
            </a:r>
            <a:r>
              <a:rPr lang="ko-KR" altLang="en-US" sz="1100" dirty="0">
                <a:latin typeface="+mn-ea"/>
              </a:rPr>
              <a:t>요청된 페이지 내에서만 사용 가능 합니다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>
                <a:latin typeface="+mn-ea"/>
              </a:rPr>
              <a:t>session : </a:t>
            </a:r>
            <a:r>
              <a:rPr lang="ko-KR" altLang="en-US" sz="1100" dirty="0" err="1">
                <a:latin typeface="+mn-ea"/>
              </a:rPr>
              <a:t>웹브라우저의</a:t>
            </a:r>
            <a:r>
              <a:rPr lang="ko-KR" altLang="en-US" sz="1100" dirty="0">
                <a:latin typeface="+mn-ea"/>
              </a:rPr>
              <a:t> 생명주기와 동일하게 사용 가능 합니다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>
                <a:latin typeface="+mn-ea"/>
              </a:rPr>
              <a:t>application : </a:t>
            </a:r>
            <a:r>
              <a:rPr lang="ko-KR" altLang="en-US" sz="1100" dirty="0">
                <a:latin typeface="+mn-ea"/>
              </a:rPr>
              <a:t>웹 어플리케이션 생명주기와 동일하게 사용 가능 합니다</a:t>
            </a:r>
            <a:r>
              <a:rPr lang="en-US" altLang="ko-KR" sz="1100" dirty="0"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595827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</a:rPr>
              <a:t>빈 관련 액션 태그</a:t>
            </a:r>
            <a:r>
              <a:rPr lang="en-US" altLang="ko-KR" sz="1600" b="1" dirty="0">
                <a:latin typeface="+mn-ea"/>
              </a:rPr>
              <a:t>(</a:t>
            </a:r>
            <a:r>
              <a:rPr lang="en-US" altLang="ko-KR" sz="1600" b="1" dirty="0" err="1">
                <a:latin typeface="+mn-ea"/>
              </a:rPr>
              <a:t>useBean</a:t>
            </a:r>
            <a:r>
              <a:rPr lang="en-US" altLang="ko-KR" sz="1600" b="1" dirty="0">
                <a:latin typeface="+mn-ea"/>
              </a:rPr>
              <a:t>, </a:t>
            </a:r>
            <a:r>
              <a:rPr lang="en-US" altLang="ko-KR" sz="1600" b="1" dirty="0" err="1">
                <a:latin typeface="+mn-ea"/>
              </a:rPr>
              <a:t>setProperty</a:t>
            </a:r>
            <a:r>
              <a:rPr lang="en-US" altLang="ko-KR" sz="1600" b="1" dirty="0">
                <a:latin typeface="+mn-ea"/>
              </a:rPr>
              <a:t>, </a:t>
            </a:r>
            <a:r>
              <a:rPr lang="en-US" altLang="ko-KR" sz="1600" b="1" dirty="0" err="1">
                <a:latin typeface="+mn-ea"/>
              </a:rPr>
              <a:t>getProperty</a:t>
            </a:r>
            <a:r>
              <a:rPr lang="en-US" altLang="ko-KR" sz="1600" b="1" dirty="0">
                <a:latin typeface="+mn-ea"/>
              </a:rPr>
              <a:t>)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77008" y="1285350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err="1">
                <a:latin typeface="+mn-ea"/>
              </a:rPr>
              <a:t>setProperty</a:t>
            </a:r>
            <a:endParaRPr lang="en-US" altLang="ko-KR" sz="1100" dirty="0">
              <a:latin typeface="+mn-ea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730798" y="1552132"/>
            <a:ext cx="10089604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730798" y="1566273"/>
            <a:ext cx="100896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데이터 값을 설정 할 때 사용 합니다</a:t>
            </a:r>
            <a:r>
              <a:rPr lang="en-US" altLang="ko-KR" sz="1100" dirty="0">
                <a:latin typeface="+mn-ea"/>
              </a:rPr>
              <a:t>.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851646" y="1968144"/>
            <a:ext cx="9968756" cy="7530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/>
              <a:t>&lt;</a:t>
            </a:r>
            <a:r>
              <a:rPr lang="en-US" altLang="ko-KR" sz="2000" dirty="0" err="1"/>
              <a:t>jsp:setProperty</a:t>
            </a:r>
            <a:r>
              <a:rPr lang="en-US" altLang="ko-KR" sz="2000" dirty="0"/>
              <a:t> name=</a:t>
            </a:r>
            <a:r>
              <a:rPr lang="en-US" altLang="ko-KR" sz="2000" i="1" dirty="0"/>
              <a:t>"student" property="name" value="</a:t>
            </a:r>
            <a:r>
              <a:rPr lang="ko-KR" altLang="en-US" sz="2000" i="1" dirty="0"/>
              <a:t>홍길동</a:t>
            </a:r>
            <a:r>
              <a:rPr lang="en-US" altLang="ko-KR" sz="2000" i="1" dirty="0"/>
              <a:t>"/&gt;</a:t>
            </a:r>
            <a:endParaRPr lang="ko-KR" altLang="en-US" sz="2000" dirty="0"/>
          </a:p>
        </p:txBody>
      </p:sp>
      <p:cxnSp>
        <p:nvCxnSpPr>
          <p:cNvPr id="24" name="직선 연결선 23"/>
          <p:cNvCxnSpPr/>
          <p:nvPr/>
        </p:nvCxnSpPr>
        <p:spPr>
          <a:xfrm>
            <a:off x="3789485" y="2538602"/>
            <a:ext cx="1868365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5724452" y="2547548"/>
            <a:ext cx="2066998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/>
          <p:nvPr/>
        </p:nvCxnSpPr>
        <p:spPr>
          <a:xfrm>
            <a:off x="4741985" y="2538023"/>
            <a:ext cx="0" cy="9290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/>
          <p:nvPr/>
        </p:nvCxnSpPr>
        <p:spPr>
          <a:xfrm>
            <a:off x="6535615" y="2538023"/>
            <a:ext cx="0" cy="9290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/>
          <p:nvPr/>
        </p:nvCxnSpPr>
        <p:spPr>
          <a:xfrm>
            <a:off x="8737685" y="2538023"/>
            <a:ext cx="0" cy="9290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4278708" y="3531802"/>
            <a:ext cx="9265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latin typeface="+mn-ea"/>
              </a:rPr>
              <a:t>빈 이름</a:t>
            </a:r>
            <a:endParaRPr lang="en-US" altLang="ko-KR" sz="1100" dirty="0">
              <a:latin typeface="+mn-ea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984522" y="3531802"/>
            <a:ext cx="110218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latin typeface="+mn-ea"/>
              </a:rPr>
              <a:t>속성 이름</a:t>
            </a:r>
            <a:endParaRPr lang="en-US" altLang="ko-KR" sz="1100" dirty="0">
              <a:latin typeface="+mn-ea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8044668" y="3531802"/>
            <a:ext cx="13860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latin typeface="+mn-ea"/>
              </a:rPr>
              <a:t>속성</a:t>
            </a:r>
            <a:r>
              <a:rPr lang="en-US" altLang="ko-KR" sz="1100" dirty="0">
                <a:latin typeface="+mn-ea"/>
              </a:rPr>
              <a:t>(</a:t>
            </a:r>
            <a:r>
              <a:rPr lang="ko-KR" altLang="en-US" sz="1100" dirty="0">
                <a:latin typeface="+mn-ea"/>
              </a:rPr>
              <a:t>데이터</a:t>
            </a:r>
            <a:r>
              <a:rPr lang="en-US" altLang="ko-KR" sz="1100" dirty="0">
                <a:latin typeface="+mn-ea"/>
              </a:rPr>
              <a:t>)</a:t>
            </a:r>
            <a:r>
              <a:rPr lang="ko-KR" altLang="en-US" sz="1100" dirty="0">
                <a:latin typeface="+mn-ea"/>
              </a:rPr>
              <a:t> 값</a:t>
            </a:r>
            <a:endParaRPr lang="en-US" altLang="ko-KR" sz="1100" dirty="0">
              <a:latin typeface="+mn-ea"/>
            </a:endParaRPr>
          </a:p>
        </p:txBody>
      </p:sp>
      <p:cxnSp>
        <p:nvCxnSpPr>
          <p:cNvPr id="23" name="직선 연결선 22"/>
          <p:cNvCxnSpPr/>
          <p:nvPr/>
        </p:nvCxnSpPr>
        <p:spPr>
          <a:xfrm>
            <a:off x="7902745" y="2551921"/>
            <a:ext cx="1669880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646126" y="3979093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err="1">
                <a:latin typeface="+mn-ea"/>
              </a:rPr>
              <a:t>getProperty</a:t>
            </a:r>
            <a:endParaRPr lang="en-US" altLang="ko-KR" sz="1100" dirty="0">
              <a:latin typeface="+mn-ea"/>
            </a:endParaRPr>
          </a:p>
        </p:txBody>
      </p:sp>
      <p:cxnSp>
        <p:nvCxnSpPr>
          <p:cNvPr id="27" name="직선 연결선 26"/>
          <p:cNvCxnSpPr/>
          <p:nvPr/>
        </p:nvCxnSpPr>
        <p:spPr>
          <a:xfrm>
            <a:off x="699916" y="4245875"/>
            <a:ext cx="10089604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699916" y="4260016"/>
            <a:ext cx="100896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데이터 값을 가져올 때 사용 합니다</a:t>
            </a:r>
            <a:r>
              <a:rPr lang="en-US" altLang="ko-KR" sz="1100" dirty="0">
                <a:latin typeface="+mn-ea"/>
              </a:rPr>
              <a:t>.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820764" y="4661887"/>
            <a:ext cx="9968756" cy="7530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/>
              <a:t>&lt;</a:t>
            </a:r>
            <a:r>
              <a:rPr lang="en-US" altLang="ko-KR" sz="2000" dirty="0" err="1"/>
              <a:t>jsp:getProperty</a:t>
            </a:r>
            <a:r>
              <a:rPr lang="en-US" altLang="ko-KR" sz="2000" dirty="0"/>
              <a:t> name=</a:t>
            </a:r>
            <a:r>
              <a:rPr lang="en-US" altLang="ko-KR" sz="2000" i="1" dirty="0"/>
              <a:t>"student" property="name" /&gt;</a:t>
            </a:r>
            <a:endParaRPr lang="ko-KR" altLang="en-US" sz="2000" dirty="0"/>
          </a:p>
        </p:txBody>
      </p:sp>
      <p:cxnSp>
        <p:nvCxnSpPr>
          <p:cNvPr id="37" name="직선 연결선 36"/>
          <p:cNvCxnSpPr/>
          <p:nvPr/>
        </p:nvCxnSpPr>
        <p:spPr>
          <a:xfrm>
            <a:off x="4663478" y="5232345"/>
            <a:ext cx="1868365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6598445" y="5241291"/>
            <a:ext cx="2066998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/>
          <p:cNvCxnSpPr>
            <a:cxnSpLocks/>
          </p:cNvCxnSpPr>
          <p:nvPr/>
        </p:nvCxnSpPr>
        <p:spPr>
          <a:xfrm>
            <a:off x="5615978" y="5231766"/>
            <a:ext cx="0" cy="4620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>
            <a:cxnSpLocks/>
          </p:cNvCxnSpPr>
          <p:nvPr/>
        </p:nvCxnSpPr>
        <p:spPr>
          <a:xfrm>
            <a:off x="7409608" y="5231766"/>
            <a:ext cx="0" cy="5280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5152701" y="5773059"/>
            <a:ext cx="9265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latin typeface="+mn-ea"/>
              </a:rPr>
              <a:t>빈 이름</a:t>
            </a:r>
            <a:endParaRPr lang="en-US" altLang="ko-KR" sz="1100" dirty="0">
              <a:latin typeface="+mn-ea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6858515" y="5773059"/>
            <a:ext cx="110218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latin typeface="+mn-ea"/>
              </a:rPr>
              <a:t>속성 이름</a:t>
            </a:r>
            <a:endParaRPr lang="en-US" altLang="ko-KR" sz="11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0124176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</a:rPr>
              <a:t>빈 관련 액션 태그</a:t>
            </a:r>
            <a:r>
              <a:rPr lang="en-US" altLang="ko-KR" sz="1600" b="1" dirty="0">
                <a:latin typeface="+mn-ea"/>
              </a:rPr>
              <a:t>(</a:t>
            </a:r>
            <a:r>
              <a:rPr lang="en-US" altLang="ko-KR" sz="1600" b="1" dirty="0" err="1">
                <a:latin typeface="+mn-ea"/>
              </a:rPr>
              <a:t>useBean</a:t>
            </a:r>
            <a:r>
              <a:rPr lang="en-US" altLang="ko-KR" sz="1600" b="1" dirty="0">
                <a:latin typeface="+mn-ea"/>
              </a:rPr>
              <a:t>, </a:t>
            </a:r>
            <a:r>
              <a:rPr lang="en-US" altLang="ko-KR" sz="1600" b="1" dirty="0" err="1">
                <a:latin typeface="+mn-ea"/>
              </a:rPr>
              <a:t>setProperty</a:t>
            </a:r>
            <a:r>
              <a:rPr lang="en-US" altLang="ko-KR" sz="1600" b="1" dirty="0">
                <a:latin typeface="+mn-ea"/>
              </a:rPr>
              <a:t>, </a:t>
            </a:r>
            <a:r>
              <a:rPr lang="en-US" altLang="ko-KR" sz="1600" b="1" dirty="0" err="1">
                <a:latin typeface="+mn-ea"/>
              </a:rPr>
              <a:t>getProperty</a:t>
            </a:r>
            <a:r>
              <a:rPr lang="en-US" altLang="ko-KR" sz="1600" b="1" dirty="0">
                <a:latin typeface="+mn-ea"/>
              </a:rPr>
              <a:t>) - </a:t>
            </a:r>
            <a:r>
              <a:rPr lang="ko-KR" altLang="en-US" sz="1600" b="1" dirty="0">
                <a:latin typeface="+mn-ea"/>
              </a:rPr>
              <a:t>예시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8293F961-B66D-4D04-AD91-71C6DBBD47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07" y="1368054"/>
            <a:ext cx="2490773" cy="270864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DB8CC4B-FF36-4441-A46E-FF9DA8F02B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2239" y="1368054"/>
            <a:ext cx="6727933" cy="4622787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331CCFB6-5813-456A-AAB7-4D4522DAF9C3}"/>
              </a:ext>
            </a:extLst>
          </p:cNvPr>
          <p:cNvSpPr/>
          <p:nvPr/>
        </p:nvSpPr>
        <p:spPr>
          <a:xfrm>
            <a:off x="2742239" y="1683832"/>
            <a:ext cx="5835837" cy="345688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06C4623-B38C-47B9-B5C7-B7C59A3707F8}"/>
              </a:ext>
            </a:extLst>
          </p:cNvPr>
          <p:cNvSpPr/>
          <p:nvPr/>
        </p:nvSpPr>
        <p:spPr>
          <a:xfrm>
            <a:off x="4432300" y="3080832"/>
            <a:ext cx="5037872" cy="345688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AEB60C73-80B8-46E4-9265-C38A263AE96F}"/>
              </a:ext>
            </a:extLst>
          </p:cNvPr>
          <p:cNvSpPr/>
          <p:nvPr/>
        </p:nvSpPr>
        <p:spPr>
          <a:xfrm>
            <a:off x="3540204" y="4362992"/>
            <a:ext cx="3957029" cy="345688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D503C74-D6F3-48D3-B69D-D909EE5D28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41531" y="1368054"/>
            <a:ext cx="2470362" cy="229434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3BD4B40-3334-4353-9EE7-2C52567E1687}"/>
              </a:ext>
            </a:extLst>
          </p:cNvPr>
          <p:cNvSpPr txBox="1"/>
          <p:nvPr/>
        </p:nvSpPr>
        <p:spPr>
          <a:xfrm>
            <a:off x="4843288" y="2029520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highlight>
                  <a:srgbClr val="FFFF00"/>
                </a:highlight>
              </a:rPr>
              <a:t>변수 선언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1EC39BD-27E3-4635-B52F-4E1433E82E7D}"/>
              </a:ext>
            </a:extLst>
          </p:cNvPr>
          <p:cNvSpPr txBox="1"/>
          <p:nvPr/>
        </p:nvSpPr>
        <p:spPr>
          <a:xfrm>
            <a:off x="7010340" y="2710087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highlight>
                  <a:srgbClr val="FFFF00"/>
                </a:highlight>
              </a:rPr>
              <a:t>멤버 값 지정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881611C-0DB6-49F4-AA45-F1067091C8BB}"/>
              </a:ext>
            </a:extLst>
          </p:cNvPr>
          <p:cNvSpPr txBox="1"/>
          <p:nvPr/>
        </p:nvSpPr>
        <p:spPr>
          <a:xfrm>
            <a:off x="7561664" y="4391966"/>
            <a:ext cx="16979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highlight>
                  <a:srgbClr val="FFFF00"/>
                </a:highlight>
              </a:rPr>
              <a:t>변수의 멤버 값</a:t>
            </a:r>
            <a:endParaRPr lang="en-US" altLang="ko-KR" dirty="0">
              <a:highlight>
                <a:srgbClr val="FFFF00"/>
              </a:highlight>
            </a:endParaRPr>
          </a:p>
          <a:p>
            <a:r>
              <a:rPr lang="ko-KR" altLang="en-US" dirty="0">
                <a:highlight>
                  <a:srgbClr val="FFFF00"/>
                </a:highlight>
              </a:rPr>
              <a:t>호출</a:t>
            </a:r>
          </a:p>
        </p:txBody>
      </p:sp>
    </p:spTree>
    <p:extLst>
      <p:ext uri="{BB962C8B-B14F-4D97-AF65-F5344CB8AC3E}">
        <p14:creationId xmlns:p14="http://schemas.microsoft.com/office/powerpoint/2010/main" val="105223295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</a:rPr>
              <a:t>빈 관련 액션 태그</a:t>
            </a:r>
            <a:r>
              <a:rPr lang="en-US" altLang="ko-KR" sz="1600" b="1" dirty="0">
                <a:latin typeface="+mn-ea"/>
              </a:rPr>
              <a:t>(</a:t>
            </a:r>
            <a:r>
              <a:rPr lang="en-US" altLang="ko-KR" sz="1600" b="1" dirty="0" err="1">
                <a:latin typeface="+mn-ea"/>
              </a:rPr>
              <a:t>useBean</a:t>
            </a:r>
            <a:r>
              <a:rPr lang="en-US" altLang="ko-KR" sz="1600" b="1" dirty="0">
                <a:latin typeface="+mn-ea"/>
              </a:rPr>
              <a:t>, </a:t>
            </a:r>
            <a:r>
              <a:rPr lang="en-US" altLang="ko-KR" sz="1600" b="1" dirty="0" err="1">
                <a:latin typeface="+mn-ea"/>
              </a:rPr>
              <a:t>setProperty</a:t>
            </a:r>
            <a:r>
              <a:rPr lang="en-US" altLang="ko-KR" sz="1600" b="1" dirty="0">
                <a:latin typeface="+mn-ea"/>
              </a:rPr>
              <a:t>, </a:t>
            </a:r>
            <a:r>
              <a:rPr lang="en-US" altLang="ko-KR" sz="1600" b="1" dirty="0" err="1">
                <a:latin typeface="+mn-ea"/>
              </a:rPr>
              <a:t>getProperty</a:t>
            </a:r>
            <a:r>
              <a:rPr lang="en-US" altLang="ko-KR" sz="1600" b="1" dirty="0">
                <a:latin typeface="+mn-ea"/>
              </a:rPr>
              <a:t>) – </a:t>
            </a:r>
            <a:r>
              <a:rPr lang="ko-KR" altLang="en-US" sz="1600" b="1" dirty="0" err="1">
                <a:latin typeface="+mn-ea"/>
              </a:rPr>
              <a:t>빈태그</a:t>
            </a:r>
            <a:r>
              <a:rPr lang="ko-KR" altLang="en-US" sz="1600" b="1" dirty="0">
                <a:latin typeface="+mn-ea"/>
              </a:rPr>
              <a:t> 없는 버전</a:t>
            </a:r>
            <a:endParaRPr lang="ko-KR" altLang="en-US" sz="1600" b="1" dirty="0">
              <a:latin typeface="+mn-ea"/>
              <a:ea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CD2F6D2-B596-4420-9B70-C9CBBEE3D8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2106" y="1098759"/>
            <a:ext cx="5122410" cy="475501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84D995CE-721F-40A2-B788-AE30253CD98B}"/>
              </a:ext>
            </a:extLst>
          </p:cNvPr>
          <p:cNvSpPr/>
          <p:nvPr/>
        </p:nvSpPr>
        <p:spPr>
          <a:xfrm>
            <a:off x="2922106" y="1437313"/>
            <a:ext cx="3495627" cy="188287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CD6869B-56B8-4D62-B034-49981C57145E}"/>
              </a:ext>
            </a:extLst>
          </p:cNvPr>
          <p:cNvSpPr txBox="1"/>
          <p:nvPr/>
        </p:nvSpPr>
        <p:spPr>
          <a:xfrm>
            <a:off x="4669919" y="1625600"/>
            <a:ext cx="236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highlight>
                  <a:srgbClr val="FFFF00"/>
                </a:highlight>
              </a:rPr>
              <a:t>Student </a:t>
            </a:r>
            <a:r>
              <a:rPr lang="ko-KR" altLang="en-US" dirty="0">
                <a:highlight>
                  <a:srgbClr val="FFFF00"/>
                </a:highlight>
              </a:rPr>
              <a:t>클래스 </a:t>
            </a:r>
            <a:r>
              <a:rPr lang="en-US" altLang="ko-KR" dirty="0">
                <a:highlight>
                  <a:srgbClr val="FFFF00"/>
                </a:highlight>
              </a:rPr>
              <a:t>import</a:t>
            </a:r>
            <a:endParaRPr lang="ko-KR" altLang="en-US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54307706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85DC4BB-92BE-4A97-9EAB-C40C61A734C5}"/>
              </a:ext>
            </a:extLst>
          </p:cNvPr>
          <p:cNvSpPr/>
          <p:nvPr/>
        </p:nvSpPr>
        <p:spPr>
          <a:xfrm>
            <a:off x="4736892" y="3576917"/>
            <a:ext cx="6490741" cy="217324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</a:rPr>
              <a:t>데이터 베이스의 개요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7008" y="1116906"/>
            <a:ext cx="1067679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우리는 아침에 일어나서 저녁에 잠자리에 들 때까지 많은 데이터를 이용해서 생활합니다</a:t>
            </a:r>
            <a:r>
              <a:rPr lang="en-US" altLang="ko-KR" sz="1100" dirty="0">
                <a:latin typeface="+mn-ea"/>
              </a:rPr>
              <a:t>. </a:t>
            </a:r>
            <a:r>
              <a:rPr lang="ko-KR" altLang="en-US" sz="1100" dirty="0"/>
              <a:t>지하철 배차시간</a:t>
            </a:r>
            <a:r>
              <a:rPr lang="en-US" altLang="ko-KR" sz="1100" dirty="0"/>
              <a:t>, </a:t>
            </a:r>
            <a:r>
              <a:rPr lang="ko-KR" altLang="en-US" sz="1100" dirty="0"/>
              <a:t>회사 출퇴근 기록</a:t>
            </a:r>
            <a:r>
              <a:rPr lang="en-US" altLang="ko-KR" sz="1100" dirty="0"/>
              <a:t>, </a:t>
            </a:r>
            <a:r>
              <a:rPr lang="ko-KR" altLang="en-US" sz="1100" dirty="0" err="1"/>
              <a:t>스마트폰의</a:t>
            </a:r>
            <a:r>
              <a:rPr lang="ko-KR" altLang="en-US" sz="1100" dirty="0"/>
              <a:t> 달력</a:t>
            </a:r>
            <a:r>
              <a:rPr lang="en-US" altLang="ko-KR" sz="1100" dirty="0"/>
              <a:t>, </a:t>
            </a:r>
            <a:r>
              <a:rPr lang="ko-KR" altLang="en-US" sz="1100" dirty="0"/>
              <a:t>전화번호 북</a:t>
            </a:r>
            <a:r>
              <a:rPr lang="en-US" altLang="ko-KR" sz="1100" dirty="0"/>
              <a:t>, </a:t>
            </a:r>
            <a:r>
              <a:rPr lang="ko-KR" altLang="en-US" sz="1100" dirty="0" err="1"/>
              <a:t>메시지함</a:t>
            </a:r>
            <a:r>
              <a:rPr lang="en-US" altLang="ko-KR" sz="1100" dirty="0"/>
              <a:t>, </a:t>
            </a:r>
            <a:r>
              <a:rPr lang="ko-KR" altLang="en-US" sz="1100" dirty="0"/>
              <a:t>등등</a:t>
            </a:r>
            <a:r>
              <a:rPr lang="en-US" altLang="ko-KR" sz="1100" dirty="0"/>
              <a:t>…. </a:t>
            </a:r>
            <a:r>
              <a:rPr lang="ko-KR" altLang="en-US" sz="1100" dirty="0"/>
              <a:t>수없이 다양하고 많은 데이터를 이용해서 생활하고 있습니다</a:t>
            </a:r>
            <a:r>
              <a:rPr lang="en-US" altLang="ko-KR" sz="1100" dirty="0"/>
              <a:t>. </a:t>
            </a:r>
            <a:r>
              <a:rPr lang="ko-KR" altLang="en-US" sz="1100" dirty="0"/>
              <a:t>심지어는 취침 중에도 </a:t>
            </a:r>
            <a:r>
              <a:rPr lang="ko-KR" altLang="en-US" sz="1100" dirty="0" err="1"/>
              <a:t>알람</a:t>
            </a:r>
            <a:r>
              <a:rPr lang="ko-KR" altLang="en-US" sz="1100" dirty="0"/>
              <a:t> 데이터에 의존해서 생활합니다</a:t>
            </a:r>
            <a:r>
              <a:rPr lang="en-US" altLang="ko-KR" sz="1100" dirty="0"/>
              <a:t>.</a:t>
            </a:r>
          </a:p>
          <a:p>
            <a:r>
              <a:rPr lang="ko-KR" altLang="en-US" sz="1100" dirty="0"/>
              <a:t>이러한 많은 데이터를 관리하기 위한 수단으로 데이터 베이스가 있습니다</a:t>
            </a:r>
            <a:r>
              <a:rPr lang="en-US" altLang="ko-KR" sz="1100" dirty="0"/>
              <a:t>. </a:t>
            </a:r>
            <a:r>
              <a:rPr lang="ko-KR" altLang="en-US" sz="1100" dirty="0"/>
              <a:t>데이터 베이스는 데이터의 추가</a:t>
            </a:r>
            <a:r>
              <a:rPr lang="en-US" altLang="ko-KR" sz="1100" dirty="0"/>
              <a:t>, </a:t>
            </a:r>
            <a:r>
              <a:rPr lang="ko-KR" altLang="en-US" sz="1100" dirty="0"/>
              <a:t>삭제</a:t>
            </a:r>
            <a:r>
              <a:rPr lang="en-US" altLang="ko-KR" sz="1100" dirty="0"/>
              <a:t>, </a:t>
            </a:r>
            <a:r>
              <a:rPr lang="ko-KR" altLang="en-US" sz="1100" dirty="0"/>
              <a:t>검색</a:t>
            </a:r>
            <a:r>
              <a:rPr lang="en-US" altLang="ko-KR" sz="1100" dirty="0"/>
              <a:t>, </a:t>
            </a:r>
            <a:r>
              <a:rPr lang="ko-KR" altLang="en-US" sz="1100" dirty="0"/>
              <a:t>이동 등의 기능이 쉽게 되어 있어</a:t>
            </a:r>
            <a:r>
              <a:rPr lang="en-US" altLang="ko-KR" sz="1100" dirty="0"/>
              <a:t> </a:t>
            </a:r>
            <a:r>
              <a:rPr lang="ko-KR" altLang="en-US" sz="1100" dirty="0"/>
              <a:t>사용자로 하여금 원하는 데이터를 빠른 시간 내에 이용할 수 있게 합니다</a:t>
            </a:r>
            <a:r>
              <a:rPr lang="en-US" altLang="ko-KR" sz="1100" dirty="0"/>
              <a:t>.</a:t>
            </a:r>
            <a:br>
              <a:rPr lang="en-US" altLang="ko-KR" sz="1100" dirty="0"/>
            </a:br>
            <a:r>
              <a:rPr lang="ko-KR" altLang="en-US" sz="1100" dirty="0">
                <a:latin typeface="+mn-ea"/>
              </a:rPr>
              <a:t>그리고 데이터 베이스를 관리하는 도구가 </a:t>
            </a:r>
            <a:r>
              <a:rPr lang="en-US" altLang="ko-KR" sz="1100" dirty="0">
                <a:latin typeface="+mn-ea"/>
              </a:rPr>
              <a:t>DBMS(</a:t>
            </a:r>
            <a:r>
              <a:rPr lang="en-US" altLang="ko-KR" sz="1100" dirty="0" err="1">
                <a:latin typeface="+mn-ea"/>
              </a:rPr>
              <a:t>DataBase</a:t>
            </a:r>
            <a:r>
              <a:rPr lang="en-US" altLang="ko-KR" sz="1100" dirty="0">
                <a:latin typeface="+mn-ea"/>
              </a:rPr>
              <a:t> Management System, </a:t>
            </a:r>
            <a:r>
              <a:rPr lang="ko-KR" altLang="en-US" sz="1100" dirty="0">
                <a:latin typeface="+mn-ea"/>
              </a:rPr>
              <a:t>데이터 베이스 관리 시스템</a:t>
            </a:r>
            <a:r>
              <a:rPr lang="en-US" altLang="ko-KR" sz="1100" dirty="0">
                <a:latin typeface="+mn-ea"/>
              </a:rPr>
              <a:t>) </a:t>
            </a:r>
            <a:r>
              <a:rPr lang="ko-KR" altLang="en-US" sz="1100" dirty="0">
                <a:latin typeface="+mn-ea"/>
              </a:rPr>
              <a:t>입니다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>
                <a:latin typeface="+mn-ea"/>
              </a:rPr>
              <a:t>DBMS</a:t>
            </a:r>
            <a:r>
              <a:rPr lang="ko-KR" altLang="en-US" sz="1100" dirty="0">
                <a:latin typeface="+mn-ea"/>
              </a:rPr>
              <a:t>는 언어와 데이터 베이스를 연결해 주는 도구 입니다</a:t>
            </a:r>
            <a:r>
              <a:rPr lang="en-US" altLang="ko-KR" sz="1100" dirty="0">
                <a:latin typeface="+mn-ea"/>
              </a:rPr>
              <a:t>. </a:t>
            </a:r>
            <a:r>
              <a:rPr lang="ko-KR" altLang="en-US" sz="1100" dirty="0">
                <a:latin typeface="+mn-ea"/>
              </a:rPr>
              <a:t>일반적으로 데이터 베이스와 동일시 합니다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endParaRPr lang="en-US" altLang="ko-KR" sz="1100" dirty="0">
              <a:latin typeface="+mn-ea"/>
            </a:endParaRPr>
          </a:p>
          <a:p>
            <a:r>
              <a:rPr lang="en-US" altLang="ko-KR" sz="1100" dirty="0">
                <a:latin typeface="+mn-ea"/>
              </a:rPr>
              <a:t>DBMS</a:t>
            </a:r>
            <a:r>
              <a:rPr lang="ko-KR" altLang="en-US" sz="1100" dirty="0">
                <a:latin typeface="+mn-ea"/>
              </a:rPr>
              <a:t>는 종류가 다양하며</a:t>
            </a:r>
            <a:r>
              <a:rPr lang="en-US" altLang="ko-KR" sz="1100" dirty="0">
                <a:latin typeface="+mn-ea"/>
              </a:rPr>
              <a:t>, </a:t>
            </a:r>
            <a:r>
              <a:rPr lang="ko-KR" altLang="en-US" sz="1100" dirty="0">
                <a:latin typeface="+mn-ea"/>
              </a:rPr>
              <a:t>그 중에서도 가장 많이 사용하는 것이 </a:t>
            </a:r>
            <a:r>
              <a:rPr lang="en-US" altLang="ko-KR" sz="1100" dirty="0">
                <a:latin typeface="+mn-ea"/>
              </a:rPr>
              <a:t>RDBMS(Relational </a:t>
            </a:r>
            <a:r>
              <a:rPr lang="en-US" altLang="ko-KR" sz="1100" dirty="0" err="1">
                <a:latin typeface="+mn-ea"/>
              </a:rPr>
              <a:t>DataBase</a:t>
            </a:r>
            <a:r>
              <a:rPr lang="en-US" altLang="ko-KR" sz="1100" dirty="0">
                <a:latin typeface="+mn-ea"/>
              </a:rPr>
              <a:t> Management System) </a:t>
            </a:r>
            <a:r>
              <a:rPr lang="ko-KR" altLang="en-US" sz="1100" dirty="0">
                <a:latin typeface="+mn-ea"/>
              </a:rPr>
              <a:t>입니다</a:t>
            </a:r>
            <a:r>
              <a:rPr lang="en-US" altLang="ko-KR" sz="1100" dirty="0">
                <a:latin typeface="+mn-ea"/>
              </a:rPr>
              <a:t>.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1479179" y="3173505"/>
            <a:ext cx="2330823" cy="8068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응용프로그램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1479179" y="4204446"/>
            <a:ext cx="2330823" cy="8068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응용프로그램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1479179" y="5235387"/>
            <a:ext cx="2330823" cy="8068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응용프로그램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4858873" y="4204445"/>
            <a:ext cx="2330823" cy="8068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DBMS</a:t>
            </a:r>
            <a:endParaRPr lang="ko-KR" altLang="en-US" dirty="0"/>
          </a:p>
        </p:txBody>
      </p:sp>
      <p:sp>
        <p:nvSpPr>
          <p:cNvPr id="25" name="직사각형 24"/>
          <p:cNvSpPr/>
          <p:nvPr/>
        </p:nvSpPr>
        <p:spPr>
          <a:xfrm>
            <a:off x="8238567" y="4204444"/>
            <a:ext cx="2330823" cy="8068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DataBase</a:t>
            </a:r>
            <a:endParaRPr lang="ko-KR" altLang="en-US" dirty="0"/>
          </a:p>
        </p:txBody>
      </p:sp>
      <p:cxnSp>
        <p:nvCxnSpPr>
          <p:cNvPr id="13" name="직선 화살표 연결선 12"/>
          <p:cNvCxnSpPr>
            <a:stCxn id="6" idx="3"/>
            <a:endCxn id="23" idx="1"/>
          </p:cNvCxnSpPr>
          <p:nvPr/>
        </p:nvCxnSpPr>
        <p:spPr>
          <a:xfrm>
            <a:off x="3810002" y="3576917"/>
            <a:ext cx="1048871" cy="10309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>
            <a:stCxn id="22" idx="3"/>
            <a:endCxn id="23" idx="1"/>
          </p:cNvCxnSpPr>
          <p:nvPr/>
        </p:nvCxnSpPr>
        <p:spPr>
          <a:xfrm flipV="1">
            <a:off x="3810002" y="4607857"/>
            <a:ext cx="1048871" cy="10309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>
            <a:stCxn id="21" idx="3"/>
            <a:endCxn id="23" idx="1"/>
          </p:cNvCxnSpPr>
          <p:nvPr/>
        </p:nvCxnSpPr>
        <p:spPr>
          <a:xfrm flipV="1">
            <a:off x="3810002" y="4607857"/>
            <a:ext cx="104887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/>
          <p:nvPr/>
        </p:nvCxnSpPr>
        <p:spPr>
          <a:xfrm flipV="1">
            <a:off x="7189696" y="4607855"/>
            <a:ext cx="104887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1E0BC40-1C2C-4458-8B24-1807130C7FDD}"/>
              </a:ext>
            </a:extLst>
          </p:cNvPr>
          <p:cNvSpPr txBox="1"/>
          <p:nvPr/>
        </p:nvSpPr>
        <p:spPr>
          <a:xfrm>
            <a:off x="4708972" y="3204148"/>
            <a:ext cx="3642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통상 이 둘을 묶어서 </a:t>
            </a:r>
            <a:r>
              <a:rPr lang="en-US" altLang="ko-KR" dirty="0"/>
              <a:t>DB </a:t>
            </a:r>
            <a:r>
              <a:rPr lang="ko-KR" altLang="en-US" dirty="0"/>
              <a:t>라고 부름</a:t>
            </a:r>
          </a:p>
        </p:txBody>
      </p:sp>
    </p:spTree>
    <p:extLst>
      <p:ext uri="{BB962C8B-B14F-4D97-AF65-F5344CB8AC3E}">
        <p14:creationId xmlns:p14="http://schemas.microsoft.com/office/powerpoint/2010/main" val="384687948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</a:rPr>
              <a:t>오라클 설치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7008" y="1116906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100" dirty="0">
              <a:latin typeface="+mn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96323" y="1443069"/>
            <a:ext cx="28550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설치</a:t>
            </a:r>
            <a:endParaRPr lang="en-US" altLang="ko-KR" sz="1100" dirty="0">
              <a:latin typeface="+mn-ea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008" y="1781711"/>
            <a:ext cx="4061114" cy="1835727"/>
          </a:xfrm>
          <a:prstGeom prst="rect">
            <a:avLst/>
          </a:prstGeom>
        </p:spPr>
      </p:pic>
      <p:graphicFrame>
        <p:nvGraphicFramePr>
          <p:cNvPr id="8" name="개체 7"/>
          <p:cNvGraphicFramePr>
            <a:graphicFrameLocks noChangeAspect="1"/>
          </p:cNvGraphicFramePr>
          <p:nvPr/>
        </p:nvGraphicFramePr>
        <p:xfrm>
          <a:off x="5660269" y="1781711"/>
          <a:ext cx="4448816" cy="3435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3" imgW="6514200" imgH="5028480" progId="Photoshop.Image.13">
                  <p:embed/>
                </p:oleObj>
              </mc:Choice>
              <mc:Fallback>
                <p:oleObj name="Image" r:id="rId3" imgW="6514200" imgH="5028480" progId="Photoshop.Image.13">
                  <p:embed/>
                  <p:pic>
                    <p:nvPicPr>
                      <p:cNvPr id="8" name="개체 7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660269" y="1781711"/>
                        <a:ext cx="4448816" cy="34350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0336527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</a:rPr>
              <a:t>오라클 설치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7008" y="1116906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100" dirty="0">
              <a:latin typeface="+mn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96323" y="1443069"/>
            <a:ext cx="28550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설치</a:t>
            </a:r>
            <a:endParaRPr lang="en-US" altLang="ko-KR" sz="1100" dirty="0">
              <a:latin typeface="+mn-ea"/>
            </a:endParaRPr>
          </a:p>
        </p:txBody>
      </p:sp>
      <p:graphicFrame>
        <p:nvGraphicFramePr>
          <p:cNvPr id="4" name="개체 3"/>
          <p:cNvGraphicFramePr>
            <a:graphicFrameLocks noChangeAspect="1"/>
          </p:cNvGraphicFramePr>
          <p:nvPr/>
        </p:nvGraphicFramePr>
        <p:xfrm>
          <a:off x="677008" y="1769232"/>
          <a:ext cx="4448816" cy="3435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2" imgW="6514200" imgH="5028480" progId="Photoshop.Image.13">
                  <p:embed/>
                </p:oleObj>
              </mc:Choice>
              <mc:Fallback>
                <p:oleObj name="Image" r:id="rId2" imgW="6514200" imgH="5028480" progId="Photoshop.Image.13">
                  <p:embed/>
                  <p:pic>
                    <p:nvPicPr>
                      <p:cNvPr id="4" name="개체 3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77008" y="1769232"/>
                        <a:ext cx="4448816" cy="34350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개체 5"/>
          <p:cNvGraphicFramePr>
            <a:graphicFrameLocks noChangeAspect="1"/>
          </p:cNvGraphicFramePr>
          <p:nvPr/>
        </p:nvGraphicFramePr>
        <p:xfrm>
          <a:off x="6155061" y="1769232"/>
          <a:ext cx="4422795" cy="3435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4" imgW="6476040" imgH="5028480" progId="Photoshop.Image.13">
                  <p:embed/>
                </p:oleObj>
              </mc:Choice>
              <mc:Fallback>
                <p:oleObj name="Image" r:id="rId4" imgW="6476040" imgH="5028480" progId="Photoshop.Image.13">
                  <p:embed/>
                  <p:pic>
                    <p:nvPicPr>
                      <p:cNvPr id="6" name="개체 5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155061" y="1769232"/>
                        <a:ext cx="4422795" cy="34350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055837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EB8C3B38-8EC3-4B54-A14B-83A7D97360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9168" y="1419457"/>
            <a:ext cx="3679467" cy="5253027"/>
          </a:xfrm>
          <a:prstGeom prst="rect">
            <a:avLst/>
          </a:prstGeom>
        </p:spPr>
      </p:pic>
      <p:cxnSp>
        <p:nvCxnSpPr>
          <p:cNvPr id="13" name="직선 연결선 12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77008" y="1608763"/>
            <a:ext cx="53383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n-ea"/>
              </a:rPr>
              <a:t>2. zip</a:t>
            </a:r>
            <a:r>
              <a:rPr lang="ko-KR" altLang="en-US" sz="1200" dirty="0">
                <a:latin typeface="+mn-ea"/>
              </a:rPr>
              <a:t>파일 압축해제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4096436" y="6387349"/>
            <a:ext cx="1918968" cy="28513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4019417" y="2448195"/>
            <a:ext cx="1918968" cy="28513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D05B7A-FC9D-4294-84CF-84A5405B4485}"/>
              </a:ext>
            </a:extLst>
          </p:cNvPr>
          <p:cNvSpPr txBox="1"/>
          <p:nvPr/>
        </p:nvSpPr>
        <p:spPr>
          <a:xfrm>
            <a:off x="677008" y="515276"/>
            <a:ext cx="106767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err="1">
                <a:latin typeface="+mn-ea"/>
              </a:rPr>
              <a:t>톰캣</a:t>
            </a:r>
            <a:r>
              <a:rPr lang="ko-KR" altLang="en-US" sz="3200" dirty="0">
                <a:latin typeface="+mn-ea"/>
              </a:rPr>
              <a:t> 설치</a:t>
            </a:r>
            <a:endParaRPr lang="ko-KR" altLang="en-US" sz="32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9780065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</a:rPr>
              <a:t>오라클 설치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7008" y="1116906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100" dirty="0">
              <a:latin typeface="+mn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96323" y="1443069"/>
            <a:ext cx="28550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설치</a:t>
            </a:r>
            <a:endParaRPr lang="en-US" altLang="ko-KR" sz="1100" dirty="0">
              <a:latin typeface="+mn-ea"/>
            </a:endParaRPr>
          </a:p>
        </p:txBody>
      </p:sp>
      <p:graphicFrame>
        <p:nvGraphicFramePr>
          <p:cNvPr id="7" name="개체 6"/>
          <p:cNvGraphicFramePr>
            <a:graphicFrameLocks noChangeAspect="1"/>
          </p:cNvGraphicFramePr>
          <p:nvPr/>
        </p:nvGraphicFramePr>
        <p:xfrm>
          <a:off x="677008" y="1704679"/>
          <a:ext cx="4448816" cy="3408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2" imgW="6514200" imgH="4990320" progId="Photoshop.Image.13">
                  <p:embed/>
                </p:oleObj>
              </mc:Choice>
              <mc:Fallback>
                <p:oleObj name="Image" r:id="rId2" imgW="6514200" imgH="4990320" progId="Photoshop.Image.13">
                  <p:embed/>
                  <p:pic>
                    <p:nvPicPr>
                      <p:cNvPr id="7" name="개체 6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77008" y="1704679"/>
                        <a:ext cx="4448816" cy="34089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개체 7"/>
          <p:cNvGraphicFramePr>
            <a:graphicFrameLocks noChangeAspect="1"/>
          </p:cNvGraphicFramePr>
          <p:nvPr/>
        </p:nvGraphicFramePr>
        <p:xfrm>
          <a:off x="5935572" y="1704679"/>
          <a:ext cx="4448816" cy="3408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4" imgW="6514200" imgH="4990320" progId="Photoshop.Image.13">
                  <p:embed/>
                </p:oleObj>
              </mc:Choice>
              <mc:Fallback>
                <p:oleObj name="Image" r:id="rId4" imgW="6514200" imgH="4990320" progId="Photoshop.Image.13">
                  <p:embed/>
                  <p:pic>
                    <p:nvPicPr>
                      <p:cNvPr id="8" name="개체 7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935572" y="1704679"/>
                        <a:ext cx="4448816" cy="34089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직사각형 10"/>
          <p:cNvSpPr/>
          <p:nvPr/>
        </p:nvSpPr>
        <p:spPr>
          <a:xfrm>
            <a:off x="7029267" y="3119702"/>
            <a:ext cx="1691945" cy="24031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7029267" y="3497016"/>
            <a:ext cx="1691945" cy="24031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7048059" y="3082157"/>
            <a:ext cx="7386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+mn-ea"/>
              </a:rPr>
              <a:t>1234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067326" y="3465186"/>
            <a:ext cx="7386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+mn-ea"/>
              </a:rPr>
              <a:t>1234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656356B-BC86-4C7D-BB1C-78B6D2F16C68}"/>
              </a:ext>
            </a:extLst>
          </p:cNvPr>
          <p:cNvSpPr/>
          <p:nvPr/>
        </p:nvSpPr>
        <p:spPr>
          <a:xfrm>
            <a:off x="6882306" y="5216183"/>
            <a:ext cx="2785640" cy="6183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관리계정 비밀번호 입력</a:t>
            </a:r>
            <a:endParaRPr lang="en-US" altLang="ko-KR" dirty="0"/>
          </a:p>
          <a:p>
            <a:pPr algn="ctr"/>
            <a:r>
              <a:rPr lang="ko-KR" altLang="en-US" dirty="0"/>
              <a:t>반드시 메모할 것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D9E25A4-60FF-4A5E-A026-B5473D40066D}"/>
              </a:ext>
            </a:extLst>
          </p:cNvPr>
          <p:cNvSpPr/>
          <p:nvPr/>
        </p:nvSpPr>
        <p:spPr>
          <a:xfrm>
            <a:off x="5954953" y="1315872"/>
            <a:ext cx="5640724" cy="3725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오라클에서는 </a:t>
            </a:r>
            <a:r>
              <a:rPr lang="en-US" altLang="ko-KR" dirty="0"/>
              <a:t>sys, system</a:t>
            </a:r>
            <a:r>
              <a:rPr lang="ko-KR" altLang="en-US" dirty="0"/>
              <a:t>이라는 관리자 </a:t>
            </a:r>
            <a:r>
              <a:rPr lang="ko-KR" altLang="en-US" dirty="0" err="1"/>
              <a:t>게정을</a:t>
            </a:r>
            <a:r>
              <a:rPr lang="ko-KR" altLang="en-US" dirty="0"/>
              <a:t> 제공함</a:t>
            </a:r>
          </a:p>
        </p:txBody>
      </p:sp>
    </p:spTree>
    <p:extLst>
      <p:ext uri="{BB962C8B-B14F-4D97-AF65-F5344CB8AC3E}">
        <p14:creationId xmlns:p14="http://schemas.microsoft.com/office/powerpoint/2010/main" val="293074512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</a:rPr>
              <a:t>오라클 설치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7008" y="1116906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100" dirty="0">
              <a:latin typeface="+mn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96323" y="1443069"/>
            <a:ext cx="28550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설치</a:t>
            </a:r>
            <a:endParaRPr lang="en-US" altLang="ko-KR" sz="1100" dirty="0">
              <a:latin typeface="+mn-ea"/>
            </a:endParaRPr>
          </a:p>
        </p:txBody>
      </p:sp>
      <p:graphicFrame>
        <p:nvGraphicFramePr>
          <p:cNvPr id="4" name="개체 3"/>
          <p:cNvGraphicFramePr>
            <a:graphicFrameLocks noChangeAspect="1"/>
          </p:cNvGraphicFramePr>
          <p:nvPr/>
        </p:nvGraphicFramePr>
        <p:xfrm>
          <a:off x="677008" y="1792522"/>
          <a:ext cx="4396772" cy="3408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2" imgW="6437880" imgH="4990320" progId="Photoshop.Image.13">
                  <p:embed/>
                </p:oleObj>
              </mc:Choice>
              <mc:Fallback>
                <p:oleObj name="Image" r:id="rId2" imgW="6437880" imgH="4990320" progId="Photoshop.Image.13">
                  <p:embed/>
                  <p:pic>
                    <p:nvPicPr>
                      <p:cNvPr id="4" name="개체 3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77008" y="1792522"/>
                        <a:ext cx="4396772" cy="34089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개체 8"/>
          <p:cNvGraphicFramePr>
            <a:graphicFrameLocks noChangeAspect="1"/>
          </p:cNvGraphicFramePr>
          <p:nvPr/>
        </p:nvGraphicFramePr>
        <p:xfrm>
          <a:off x="6015404" y="1792522"/>
          <a:ext cx="4500863" cy="3435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4" imgW="6590160" imgH="5028480" progId="Photoshop.Image.13">
                  <p:embed/>
                </p:oleObj>
              </mc:Choice>
              <mc:Fallback>
                <p:oleObj name="Image" r:id="rId4" imgW="6590160" imgH="5028480" progId="Photoshop.Image.13">
                  <p:embed/>
                  <p:pic>
                    <p:nvPicPr>
                      <p:cNvPr id="9" name="개체 8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015404" y="1792522"/>
                        <a:ext cx="4500863" cy="34350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0697095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</a:rPr>
              <a:t>오라클 설치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7008" y="1116906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100" dirty="0">
              <a:latin typeface="+mn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66915" y="1443069"/>
            <a:ext cx="26844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SQL*PLUS</a:t>
            </a:r>
          </a:p>
        </p:txBody>
      </p:sp>
      <p:cxnSp>
        <p:nvCxnSpPr>
          <p:cNvPr id="11" name="직선 연결선 10"/>
          <p:cNvCxnSpPr/>
          <p:nvPr/>
        </p:nvCxnSpPr>
        <p:spPr>
          <a:xfrm>
            <a:off x="766916" y="1704679"/>
            <a:ext cx="10038736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66915" y="1704679"/>
            <a:ext cx="100387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SQL*PLUS</a:t>
            </a:r>
            <a:r>
              <a:rPr lang="ko-KR" altLang="en-US" sz="1100" dirty="0">
                <a:latin typeface="+mn-ea"/>
              </a:rPr>
              <a:t>은 데이터 베이스를 관리하기 위한 무료 툴 입니다</a:t>
            </a:r>
            <a:r>
              <a:rPr lang="en-US" altLang="ko-KR" sz="1100" dirty="0">
                <a:latin typeface="+mn-ea"/>
              </a:rPr>
              <a:t>.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685" y="2630511"/>
            <a:ext cx="5445274" cy="3259358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1574833" y="3154000"/>
            <a:ext cx="1613647" cy="28687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797506" y="4447322"/>
            <a:ext cx="777328" cy="28687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5044" y="2630511"/>
            <a:ext cx="5005828" cy="3255286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6345044" y="4303886"/>
            <a:ext cx="2842918" cy="50550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6345044" y="4809389"/>
            <a:ext cx="2842918" cy="50116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766915" y="2304347"/>
            <a:ext cx="43765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관리자 계정 로그인</a:t>
            </a:r>
            <a:endParaRPr lang="en-US" altLang="ko-KR" sz="1100" dirty="0">
              <a:latin typeface="+mn-ea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283959" y="2304347"/>
            <a:ext cx="437658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err="1">
                <a:latin typeface="+mn-ea"/>
              </a:rPr>
              <a:t>scott</a:t>
            </a:r>
            <a:r>
              <a:rPr lang="en-US" altLang="ko-KR" sz="1100" dirty="0">
                <a:latin typeface="+mn-ea"/>
              </a:rPr>
              <a:t> </a:t>
            </a:r>
            <a:r>
              <a:rPr lang="ko-KR" altLang="en-US" sz="1100" dirty="0">
                <a:latin typeface="+mn-ea"/>
              </a:rPr>
              <a:t>계정 생성 및 권한 설정 </a:t>
            </a:r>
            <a:r>
              <a:rPr lang="en-US" altLang="ko-KR" sz="1100" dirty="0">
                <a:latin typeface="+mn-ea"/>
              </a:rPr>
              <a:t>(</a:t>
            </a:r>
            <a:r>
              <a:rPr lang="ko-KR" altLang="en-US" sz="1100" dirty="0">
                <a:latin typeface="+mn-ea"/>
              </a:rPr>
              <a:t>비밀번호 </a:t>
            </a:r>
            <a:r>
              <a:rPr lang="en-US" altLang="ko-KR" sz="1100" dirty="0">
                <a:latin typeface="+mn-ea"/>
              </a:rPr>
              <a:t>: tiger)</a:t>
            </a:r>
          </a:p>
          <a:p>
            <a:endParaRPr lang="en-US" altLang="ko-KR" sz="11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7957619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120" y="2630511"/>
            <a:ext cx="4956163" cy="321736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</a:rPr>
              <a:t>오라클 설치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7008" y="1116906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100" dirty="0">
              <a:latin typeface="+mn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66915" y="1443069"/>
            <a:ext cx="26844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SQL*PLUS</a:t>
            </a:r>
          </a:p>
        </p:txBody>
      </p:sp>
      <p:cxnSp>
        <p:nvCxnSpPr>
          <p:cNvPr id="11" name="직선 연결선 10"/>
          <p:cNvCxnSpPr/>
          <p:nvPr/>
        </p:nvCxnSpPr>
        <p:spPr>
          <a:xfrm>
            <a:off x="766916" y="1704679"/>
            <a:ext cx="10038736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66915" y="1704679"/>
            <a:ext cx="100387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SQL*PLUS</a:t>
            </a:r>
            <a:r>
              <a:rPr lang="ko-KR" altLang="en-US" sz="1100" dirty="0">
                <a:latin typeface="+mn-ea"/>
              </a:rPr>
              <a:t>은 데이터 베이스를 관리하기 위한 </a:t>
            </a:r>
            <a:r>
              <a:rPr lang="ko-KR" altLang="en-US" sz="1100" dirty="0" err="1">
                <a:latin typeface="+mn-ea"/>
              </a:rPr>
              <a:t>무료툴</a:t>
            </a:r>
            <a:r>
              <a:rPr lang="ko-KR" altLang="en-US" sz="1100" dirty="0">
                <a:latin typeface="+mn-ea"/>
              </a:rPr>
              <a:t> 입니다</a:t>
            </a:r>
            <a:r>
              <a:rPr lang="en-US" altLang="ko-KR" sz="1100" dirty="0">
                <a:latin typeface="+mn-ea"/>
              </a:rPr>
              <a:t>.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830120" y="4413201"/>
            <a:ext cx="1957904" cy="28687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830120" y="3952323"/>
            <a:ext cx="777328" cy="28687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766915" y="2304347"/>
            <a:ext cx="43765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err="1">
                <a:latin typeface="+mn-ea"/>
              </a:rPr>
              <a:t>scott</a:t>
            </a:r>
            <a:r>
              <a:rPr lang="en-US" altLang="ko-KR" sz="1100" dirty="0">
                <a:latin typeface="+mn-ea"/>
              </a:rPr>
              <a:t> </a:t>
            </a:r>
            <a:r>
              <a:rPr lang="ko-KR" altLang="en-US" sz="1100" dirty="0">
                <a:latin typeface="+mn-ea"/>
              </a:rPr>
              <a:t>계정 로그인</a:t>
            </a:r>
            <a:endParaRPr lang="en-US" altLang="ko-KR" sz="11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2468801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</a:rPr>
              <a:t>기본적인 </a:t>
            </a:r>
            <a:r>
              <a:rPr lang="en-US" altLang="ko-KR" sz="1600" b="1" dirty="0">
                <a:latin typeface="+mn-ea"/>
              </a:rPr>
              <a:t>SQL</a:t>
            </a:r>
            <a:r>
              <a:rPr lang="ko-KR" altLang="en-US" sz="1600" b="1" dirty="0">
                <a:latin typeface="+mn-ea"/>
              </a:rPr>
              <a:t>문 익히기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7008" y="1116906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100" dirty="0">
              <a:latin typeface="+mn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66915" y="2594860"/>
            <a:ext cx="26844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테이블 생성</a:t>
            </a:r>
            <a:endParaRPr lang="en-US" altLang="ko-KR" sz="1100" dirty="0">
              <a:latin typeface="+mn-ea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766916" y="2856470"/>
            <a:ext cx="10038736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66915" y="2856470"/>
            <a:ext cx="100387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create table </a:t>
            </a:r>
            <a:r>
              <a:rPr lang="ko-KR" altLang="en-US" sz="1100" dirty="0" err="1">
                <a:latin typeface="+mn-ea"/>
              </a:rPr>
              <a:t>테이블명</a:t>
            </a:r>
            <a:r>
              <a:rPr lang="ko-KR" altLang="en-US" sz="1100" dirty="0">
                <a:latin typeface="+mn-ea"/>
              </a:rPr>
              <a:t> </a:t>
            </a:r>
            <a:r>
              <a:rPr lang="en-US" altLang="ko-KR" sz="1100" dirty="0">
                <a:latin typeface="+mn-ea"/>
              </a:rPr>
              <a:t>(</a:t>
            </a:r>
            <a:r>
              <a:rPr lang="ko-KR" altLang="en-US" sz="1100" dirty="0" err="1">
                <a:latin typeface="+mn-ea"/>
              </a:rPr>
              <a:t>컬럼명</a:t>
            </a:r>
            <a:r>
              <a:rPr lang="ko-KR" altLang="en-US" sz="1100" dirty="0">
                <a:latin typeface="+mn-ea"/>
              </a:rPr>
              <a:t> </a:t>
            </a:r>
            <a:r>
              <a:rPr lang="ko-KR" altLang="en-US" sz="1100" dirty="0" err="1">
                <a:latin typeface="+mn-ea"/>
              </a:rPr>
              <a:t>자료형</a:t>
            </a:r>
            <a:r>
              <a:rPr lang="en-US" altLang="ko-KR" sz="1100" dirty="0">
                <a:latin typeface="+mn-ea"/>
              </a:rPr>
              <a:t>);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77008" y="1116906"/>
            <a:ext cx="1067679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기본적인 </a:t>
            </a:r>
            <a:r>
              <a:rPr lang="en-US" altLang="ko-KR" sz="1100" dirty="0">
                <a:latin typeface="+mn-ea"/>
              </a:rPr>
              <a:t>SQL(Structured Query Language)</a:t>
            </a:r>
            <a:r>
              <a:rPr lang="ko-KR" altLang="en-US" sz="1100" dirty="0">
                <a:latin typeface="+mn-ea"/>
              </a:rPr>
              <a:t>문을 학습 합니다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>
                <a:latin typeface="+mn-ea"/>
              </a:rPr>
              <a:t>SQL</a:t>
            </a:r>
            <a:r>
              <a:rPr lang="ko-KR" altLang="en-US" sz="1100" dirty="0">
                <a:latin typeface="+mn-ea"/>
              </a:rPr>
              <a:t>문을 학습하는 가장 좋은 방법은 예제와 실무에서 프로젝트를 통한 학습방법 입니다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ko-KR" altLang="en-US" sz="1100" dirty="0">
                <a:latin typeface="+mn-ea"/>
              </a:rPr>
              <a:t>여기에서는 기본적인 </a:t>
            </a:r>
            <a:r>
              <a:rPr lang="en-US" altLang="ko-KR" sz="1100" dirty="0">
                <a:latin typeface="+mn-ea"/>
              </a:rPr>
              <a:t>SQL</a:t>
            </a:r>
            <a:r>
              <a:rPr lang="ko-KR" altLang="en-US" sz="1100" dirty="0">
                <a:latin typeface="+mn-ea"/>
              </a:rPr>
              <a:t>문을 익히고</a:t>
            </a:r>
            <a:r>
              <a:rPr lang="en-US" altLang="ko-KR" sz="1100" dirty="0">
                <a:latin typeface="+mn-ea"/>
              </a:rPr>
              <a:t>, </a:t>
            </a:r>
            <a:r>
              <a:rPr lang="ko-KR" altLang="en-US" sz="1100" dirty="0">
                <a:latin typeface="+mn-ea"/>
              </a:rPr>
              <a:t>예제를 통해서 학습 합니다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endParaRPr lang="en-US" altLang="ko-KR" sz="1100" dirty="0">
              <a:latin typeface="+mn-ea"/>
            </a:endParaRPr>
          </a:p>
          <a:p>
            <a:r>
              <a:rPr lang="ko-KR" altLang="en-US" sz="1100" dirty="0">
                <a:latin typeface="+mn-ea"/>
              </a:rPr>
              <a:t>서점에 가면 아주 두꺼운 </a:t>
            </a:r>
            <a:r>
              <a:rPr lang="en-US" altLang="ko-KR" sz="1100" dirty="0">
                <a:latin typeface="+mn-ea"/>
              </a:rPr>
              <a:t>SQL</a:t>
            </a:r>
            <a:r>
              <a:rPr lang="ko-KR" altLang="en-US" sz="1100" dirty="0">
                <a:latin typeface="+mn-ea"/>
              </a:rPr>
              <a:t>관련 서적들이 있습니다</a:t>
            </a:r>
            <a:r>
              <a:rPr lang="en-US" altLang="ko-KR" sz="1100" dirty="0">
                <a:latin typeface="+mn-ea"/>
              </a:rPr>
              <a:t>. </a:t>
            </a:r>
            <a:r>
              <a:rPr lang="ko-KR" altLang="en-US" sz="1100" dirty="0">
                <a:latin typeface="+mn-ea"/>
              </a:rPr>
              <a:t>그런 류의 책을 처음부터 학습하는 것은 그다지 좋지 못한 거 같습니다</a:t>
            </a:r>
            <a:r>
              <a:rPr lang="en-US" altLang="ko-KR" sz="1100" dirty="0">
                <a:latin typeface="+mn-ea"/>
              </a:rPr>
              <a:t>. </a:t>
            </a:r>
            <a:r>
              <a:rPr lang="ko-KR" altLang="en-US" sz="1100" dirty="0">
                <a:latin typeface="+mn-ea"/>
              </a:rPr>
              <a:t>이유는 처음 데이터 베이스를 접하는 개발자 입장에서는 내용이 너무 어렵습니다</a:t>
            </a:r>
            <a:r>
              <a:rPr lang="en-US" altLang="ko-KR" sz="1100" dirty="0">
                <a:latin typeface="+mn-ea"/>
              </a:rPr>
              <a:t>.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3349" y="3737090"/>
            <a:ext cx="3743325" cy="2000250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3221627" y="3895488"/>
            <a:ext cx="1948249" cy="21931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/>
          <p:cNvCxnSpPr/>
          <p:nvPr/>
        </p:nvCxnSpPr>
        <p:spPr>
          <a:xfrm flipH="1">
            <a:off x="1749670" y="4211515"/>
            <a:ext cx="147195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993530" y="4080710"/>
            <a:ext cx="7777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err="1">
                <a:latin typeface="+mn-ea"/>
              </a:rPr>
              <a:t>컬럼명</a:t>
            </a:r>
            <a:endParaRPr lang="en-US" altLang="ko-KR" sz="1100" b="1" dirty="0">
              <a:latin typeface="+mn-ea"/>
            </a:endParaRPr>
          </a:p>
        </p:txBody>
      </p:sp>
      <p:cxnSp>
        <p:nvCxnSpPr>
          <p:cNvPr id="22" name="직선 화살표 연결선 21"/>
          <p:cNvCxnSpPr>
            <a:cxnSpLocks/>
          </p:cNvCxnSpPr>
          <p:nvPr/>
        </p:nvCxnSpPr>
        <p:spPr>
          <a:xfrm>
            <a:off x="4246685" y="4862146"/>
            <a:ext cx="0" cy="3791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3857818" y="5299466"/>
            <a:ext cx="7777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err="1">
                <a:solidFill>
                  <a:schemeClr val="bg1"/>
                </a:solidFill>
                <a:latin typeface="+mn-ea"/>
              </a:rPr>
              <a:t>자료형</a:t>
            </a:r>
            <a:endParaRPr lang="en-US" altLang="ko-KR" sz="1100" b="1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24" name="직선 화살표 연결선 23"/>
          <p:cNvCxnSpPr>
            <a:cxnSpLocks/>
          </p:cNvCxnSpPr>
          <p:nvPr/>
        </p:nvCxnSpPr>
        <p:spPr>
          <a:xfrm>
            <a:off x="4856284" y="4862146"/>
            <a:ext cx="0" cy="4262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4467417" y="5288437"/>
            <a:ext cx="7777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>
                <a:solidFill>
                  <a:schemeClr val="bg1"/>
                </a:solidFill>
                <a:latin typeface="+mn-ea"/>
              </a:rPr>
              <a:t>사이즈</a:t>
            </a:r>
            <a:endParaRPr lang="en-US" altLang="ko-KR" sz="11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601469" y="3737090"/>
            <a:ext cx="2684493" cy="815608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b="1" u="sng" dirty="0" err="1">
                <a:latin typeface="+mn-ea"/>
              </a:rPr>
              <a:t>자료형</a:t>
            </a:r>
            <a:endParaRPr lang="en-US" altLang="ko-KR" sz="1400" b="1" u="sng" dirty="0">
              <a:latin typeface="+mn-ea"/>
            </a:endParaRPr>
          </a:p>
          <a:p>
            <a:r>
              <a:rPr lang="en-US" altLang="ko-KR" sz="1100" dirty="0">
                <a:latin typeface="+mn-ea"/>
              </a:rPr>
              <a:t>number : </a:t>
            </a:r>
            <a:r>
              <a:rPr lang="ko-KR" altLang="en-US" sz="1100" dirty="0">
                <a:latin typeface="+mn-ea"/>
              </a:rPr>
              <a:t>수치 </a:t>
            </a:r>
            <a:r>
              <a:rPr lang="ko-KR" altLang="en-US" sz="1100" dirty="0" err="1">
                <a:latin typeface="+mn-ea"/>
              </a:rPr>
              <a:t>데이터형</a:t>
            </a:r>
            <a:endParaRPr lang="en-US" altLang="ko-KR" sz="1100" dirty="0">
              <a:latin typeface="+mn-ea"/>
            </a:endParaRPr>
          </a:p>
          <a:p>
            <a:r>
              <a:rPr lang="en-US" altLang="ko-KR" sz="1100" dirty="0">
                <a:latin typeface="+mn-ea"/>
              </a:rPr>
              <a:t>char : </a:t>
            </a:r>
            <a:r>
              <a:rPr lang="ko-KR" altLang="en-US" sz="1100" dirty="0">
                <a:latin typeface="+mn-ea"/>
              </a:rPr>
              <a:t>고정 문자열</a:t>
            </a:r>
            <a:endParaRPr lang="en-US" altLang="ko-KR" sz="1100" dirty="0">
              <a:latin typeface="+mn-ea"/>
            </a:endParaRPr>
          </a:p>
          <a:p>
            <a:r>
              <a:rPr lang="en-US" altLang="ko-KR" sz="1100" dirty="0">
                <a:latin typeface="+mn-ea"/>
              </a:rPr>
              <a:t>varchar2 : </a:t>
            </a:r>
            <a:r>
              <a:rPr lang="ko-KR" altLang="en-US" sz="1100" dirty="0">
                <a:latin typeface="+mn-ea"/>
              </a:rPr>
              <a:t>가변길이 문자열</a:t>
            </a:r>
            <a:endParaRPr lang="en-US" altLang="ko-KR" sz="11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2267612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3162" y="2333625"/>
            <a:ext cx="7305675" cy="219075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</a:rPr>
              <a:t>기본적인 </a:t>
            </a:r>
            <a:r>
              <a:rPr lang="en-US" altLang="ko-KR" sz="1600" b="1" dirty="0">
                <a:latin typeface="+mn-ea"/>
              </a:rPr>
              <a:t>SQL</a:t>
            </a:r>
            <a:r>
              <a:rPr lang="ko-KR" altLang="en-US" sz="1600" b="1" dirty="0">
                <a:latin typeface="+mn-ea"/>
              </a:rPr>
              <a:t>문 익히기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7008" y="1116906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100" dirty="0">
              <a:latin typeface="+mn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66915" y="1487032"/>
            <a:ext cx="26844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테이블 검색</a:t>
            </a:r>
            <a:endParaRPr lang="en-US" altLang="ko-KR" sz="1100" dirty="0">
              <a:latin typeface="+mn-ea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766916" y="1748642"/>
            <a:ext cx="10038736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66915" y="1748642"/>
            <a:ext cx="100387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Select * from tab;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2908034" y="2338934"/>
            <a:ext cx="1948249" cy="21931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/>
          <p:cNvCxnSpPr/>
          <p:nvPr/>
        </p:nvCxnSpPr>
        <p:spPr>
          <a:xfrm flipH="1">
            <a:off x="1916723" y="3604848"/>
            <a:ext cx="5264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888023" y="3475018"/>
            <a:ext cx="10286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>
                <a:latin typeface="+mn-ea"/>
              </a:rPr>
              <a:t>테이블 이름</a:t>
            </a:r>
            <a:endParaRPr lang="en-US" altLang="ko-KR" sz="11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7891928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6722" y="2199453"/>
            <a:ext cx="7962900" cy="394335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</a:rPr>
              <a:t>기본적인 </a:t>
            </a:r>
            <a:r>
              <a:rPr lang="en-US" altLang="ko-KR" sz="1600" b="1" dirty="0">
                <a:latin typeface="+mn-ea"/>
              </a:rPr>
              <a:t>SQL</a:t>
            </a:r>
            <a:r>
              <a:rPr lang="ko-KR" altLang="en-US" sz="1600" b="1" dirty="0">
                <a:latin typeface="+mn-ea"/>
              </a:rPr>
              <a:t>문 익히기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7008" y="1116906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100" dirty="0">
              <a:latin typeface="+mn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66915" y="1487032"/>
            <a:ext cx="26844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레코드 추가</a:t>
            </a:r>
            <a:endParaRPr lang="en-US" altLang="ko-KR" sz="1100" dirty="0">
              <a:latin typeface="+mn-ea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766916" y="1748642"/>
            <a:ext cx="10038736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66915" y="1748642"/>
            <a:ext cx="100387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Insert into </a:t>
            </a:r>
            <a:r>
              <a:rPr lang="ko-KR" altLang="en-US" sz="1100" dirty="0">
                <a:latin typeface="+mn-ea"/>
              </a:rPr>
              <a:t>테이블이름</a:t>
            </a:r>
            <a:r>
              <a:rPr lang="en-US" altLang="ko-KR" sz="1100" dirty="0">
                <a:latin typeface="+mn-ea"/>
              </a:rPr>
              <a:t>(</a:t>
            </a:r>
            <a:r>
              <a:rPr lang="ko-KR" altLang="en-US" sz="1100" dirty="0" err="1">
                <a:latin typeface="+mn-ea"/>
              </a:rPr>
              <a:t>컬럼이름</a:t>
            </a:r>
            <a:r>
              <a:rPr lang="en-US" altLang="ko-KR" sz="1100" dirty="0">
                <a:latin typeface="+mn-ea"/>
              </a:rPr>
              <a:t>, </a:t>
            </a:r>
            <a:r>
              <a:rPr lang="ko-KR" altLang="en-US" sz="1100" dirty="0" err="1">
                <a:latin typeface="+mn-ea"/>
              </a:rPr>
              <a:t>컬럼이름</a:t>
            </a:r>
            <a:r>
              <a:rPr lang="en-US" altLang="ko-KR" sz="1100" dirty="0">
                <a:latin typeface="+mn-ea"/>
              </a:rPr>
              <a:t>, ….. )</a:t>
            </a:r>
            <a:r>
              <a:rPr lang="ko-KR" altLang="en-US" sz="1100" dirty="0">
                <a:latin typeface="+mn-ea"/>
              </a:rPr>
              <a:t> </a:t>
            </a:r>
            <a:r>
              <a:rPr lang="en-US" altLang="ko-KR" sz="1100" dirty="0">
                <a:latin typeface="+mn-ea"/>
              </a:rPr>
              <a:t>values (</a:t>
            </a:r>
            <a:r>
              <a:rPr lang="ko-KR" altLang="en-US" sz="1100" dirty="0">
                <a:latin typeface="+mn-ea"/>
              </a:rPr>
              <a:t>데이터</a:t>
            </a:r>
            <a:r>
              <a:rPr lang="en-US" altLang="ko-KR" sz="1100" dirty="0">
                <a:latin typeface="+mn-ea"/>
              </a:rPr>
              <a:t>, </a:t>
            </a:r>
            <a:r>
              <a:rPr lang="ko-KR" altLang="en-US" sz="1100" dirty="0">
                <a:latin typeface="+mn-ea"/>
              </a:rPr>
              <a:t>데이터</a:t>
            </a:r>
            <a:r>
              <a:rPr lang="en-US" altLang="ko-KR" sz="1100" dirty="0">
                <a:latin typeface="+mn-ea"/>
              </a:rPr>
              <a:t>, ….);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1916721" y="2220766"/>
            <a:ext cx="7728441" cy="45383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916722" y="5065923"/>
            <a:ext cx="1310056" cy="298939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357988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5854" y="2447681"/>
            <a:ext cx="4019550" cy="271462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</a:rPr>
              <a:t>기본적인 </a:t>
            </a:r>
            <a:r>
              <a:rPr lang="en-US" altLang="ko-KR" sz="1600" b="1" dirty="0">
                <a:latin typeface="+mn-ea"/>
              </a:rPr>
              <a:t>SQL</a:t>
            </a:r>
            <a:r>
              <a:rPr lang="ko-KR" altLang="en-US" sz="1600" b="1" dirty="0">
                <a:latin typeface="+mn-ea"/>
              </a:rPr>
              <a:t>문 익히기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7008" y="1116906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100" dirty="0">
              <a:latin typeface="+mn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66915" y="1487032"/>
            <a:ext cx="26844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레코드 검색</a:t>
            </a:r>
            <a:endParaRPr lang="en-US" altLang="ko-KR" sz="1100" dirty="0">
              <a:latin typeface="+mn-ea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766916" y="1748642"/>
            <a:ext cx="10038736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66915" y="1748642"/>
            <a:ext cx="100387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select </a:t>
            </a:r>
            <a:r>
              <a:rPr lang="ko-KR" altLang="en-US" sz="1100" dirty="0" err="1">
                <a:latin typeface="+mn-ea"/>
              </a:rPr>
              <a:t>컬럼이름</a:t>
            </a:r>
            <a:r>
              <a:rPr lang="ko-KR" altLang="en-US" sz="1100" dirty="0">
                <a:latin typeface="+mn-ea"/>
              </a:rPr>
              <a:t> </a:t>
            </a:r>
            <a:r>
              <a:rPr lang="en-US" altLang="ko-KR" sz="1100" dirty="0">
                <a:latin typeface="+mn-ea"/>
              </a:rPr>
              <a:t>from </a:t>
            </a:r>
            <a:r>
              <a:rPr lang="ko-KR" altLang="en-US" sz="1100" dirty="0">
                <a:latin typeface="+mn-ea"/>
              </a:rPr>
              <a:t>테이블이름</a:t>
            </a:r>
            <a:endParaRPr lang="en-US" altLang="ko-KR" sz="1100" dirty="0">
              <a:latin typeface="+mn-ea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931027" y="2408753"/>
            <a:ext cx="3040761" cy="280659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931027" y="2823399"/>
            <a:ext cx="3949820" cy="2338907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205687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1027" y="2421176"/>
            <a:ext cx="4857750" cy="352425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</a:rPr>
              <a:t>기본적인 </a:t>
            </a:r>
            <a:r>
              <a:rPr lang="en-US" altLang="ko-KR" sz="1600" b="1" dirty="0">
                <a:latin typeface="+mn-ea"/>
              </a:rPr>
              <a:t>SQL</a:t>
            </a:r>
            <a:r>
              <a:rPr lang="ko-KR" altLang="en-US" sz="1600" b="1" dirty="0">
                <a:latin typeface="+mn-ea"/>
              </a:rPr>
              <a:t>문 익히기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7008" y="1116906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100" dirty="0">
              <a:latin typeface="+mn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66915" y="1487032"/>
            <a:ext cx="26844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레코드 삭제</a:t>
            </a:r>
            <a:endParaRPr lang="en-US" altLang="ko-KR" sz="1100" dirty="0">
              <a:latin typeface="+mn-ea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766916" y="1748642"/>
            <a:ext cx="10038736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66915" y="1748642"/>
            <a:ext cx="100387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delete from </a:t>
            </a:r>
            <a:r>
              <a:rPr lang="ko-KR" altLang="en-US" sz="1100" dirty="0">
                <a:latin typeface="+mn-ea"/>
              </a:rPr>
              <a:t>테이블이름 </a:t>
            </a:r>
            <a:r>
              <a:rPr lang="en-US" altLang="ko-KR" sz="1100" dirty="0">
                <a:latin typeface="+mn-ea"/>
              </a:rPr>
              <a:t>(</a:t>
            </a:r>
            <a:r>
              <a:rPr lang="ko-KR" altLang="en-US" sz="1100" dirty="0">
                <a:latin typeface="+mn-ea"/>
              </a:rPr>
              <a:t>조건</a:t>
            </a:r>
            <a:r>
              <a:rPr lang="en-US" altLang="ko-KR" sz="1100" dirty="0">
                <a:latin typeface="+mn-ea"/>
              </a:rPr>
              <a:t>)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1931027" y="2408753"/>
            <a:ext cx="4320304" cy="280659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931027" y="2823399"/>
            <a:ext cx="3949820" cy="276937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320665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2" y="2408753"/>
            <a:ext cx="4800600" cy="184785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</a:rPr>
              <a:t>기본적인 </a:t>
            </a:r>
            <a:r>
              <a:rPr lang="en-US" altLang="ko-KR" sz="1600" b="1" dirty="0">
                <a:latin typeface="+mn-ea"/>
              </a:rPr>
              <a:t>SQL</a:t>
            </a:r>
            <a:r>
              <a:rPr lang="ko-KR" altLang="en-US" sz="1600" b="1" dirty="0">
                <a:latin typeface="+mn-ea"/>
              </a:rPr>
              <a:t>문 익히기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7008" y="1116906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100" dirty="0">
              <a:latin typeface="+mn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66915" y="1487032"/>
            <a:ext cx="26844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데이터 변경</a:t>
            </a:r>
            <a:endParaRPr lang="en-US" altLang="ko-KR" sz="1100" dirty="0">
              <a:latin typeface="+mn-ea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766916" y="1748642"/>
            <a:ext cx="10038736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66915" y="1748642"/>
            <a:ext cx="100387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update </a:t>
            </a:r>
            <a:r>
              <a:rPr lang="ko-KR" altLang="en-US" sz="1100" dirty="0">
                <a:latin typeface="+mn-ea"/>
              </a:rPr>
              <a:t>테이블이름 </a:t>
            </a:r>
            <a:r>
              <a:rPr lang="en-US" altLang="ko-KR" sz="1100" dirty="0">
                <a:latin typeface="+mn-ea"/>
              </a:rPr>
              <a:t>set </a:t>
            </a:r>
            <a:r>
              <a:rPr lang="ko-KR" altLang="en-US" sz="1100" dirty="0" err="1">
                <a:latin typeface="+mn-ea"/>
              </a:rPr>
              <a:t>컬럼이름</a:t>
            </a:r>
            <a:r>
              <a:rPr lang="en-US" altLang="ko-KR" sz="1100" dirty="0">
                <a:latin typeface="+mn-ea"/>
              </a:rPr>
              <a:t>=</a:t>
            </a:r>
            <a:r>
              <a:rPr lang="ko-KR" altLang="en-US" sz="1100" dirty="0">
                <a:latin typeface="+mn-ea"/>
              </a:rPr>
              <a:t>값</a:t>
            </a:r>
            <a:r>
              <a:rPr lang="en-US" altLang="ko-KR" sz="1100" dirty="0">
                <a:latin typeface="+mn-ea"/>
              </a:rPr>
              <a:t>, </a:t>
            </a:r>
            <a:r>
              <a:rPr lang="ko-KR" altLang="en-US" sz="1100" dirty="0" err="1">
                <a:latin typeface="+mn-ea"/>
              </a:rPr>
              <a:t>컬럼이름</a:t>
            </a:r>
            <a:r>
              <a:rPr lang="en-US" altLang="ko-KR" sz="1100" dirty="0">
                <a:latin typeface="+mn-ea"/>
              </a:rPr>
              <a:t>=</a:t>
            </a:r>
            <a:r>
              <a:rPr lang="ko-KR" altLang="en-US" sz="1100" dirty="0">
                <a:latin typeface="+mn-ea"/>
              </a:rPr>
              <a:t>값</a:t>
            </a:r>
            <a:r>
              <a:rPr lang="en-US" altLang="ko-KR" sz="1100" dirty="0">
                <a:latin typeface="+mn-ea"/>
              </a:rPr>
              <a:t>, …. </a:t>
            </a:r>
            <a:r>
              <a:rPr lang="ko-KR" altLang="en-US" sz="1100" dirty="0">
                <a:latin typeface="+mn-ea"/>
              </a:rPr>
              <a:t>조건</a:t>
            </a:r>
            <a:endParaRPr lang="en-US" altLang="ko-KR" sz="1100" dirty="0">
              <a:latin typeface="+mn-ea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078175" y="3537743"/>
            <a:ext cx="4601658" cy="276937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3663" y="2408753"/>
            <a:ext cx="4333875" cy="2419350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6444413" y="3979666"/>
            <a:ext cx="1670889" cy="848437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/>
          <p:cNvCxnSpPr/>
          <p:nvPr/>
        </p:nvCxnSpPr>
        <p:spPr>
          <a:xfrm>
            <a:off x="5460025" y="3745523"/>
            <a:ext cx="1046284" cy="3692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/>
          <p:nvPr/>
        </p:nvCxnSpPr>
        <p:spPr>
          <a:xfrm>
            <a:off x="3974125" y="3780102"/>
            <a:ext cx="2532184" cy="4765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1149538"/>
      </p:ext>
    </p:extLst>
  </p:cSld>
  <p:clrMapOvr>
    <a:masterClrMapping/>
  </p:clrMapOvr>
</p:sld>
</file>

<file path=ppt/theme/theme1.xml><?xml version="1.0" encoding="utf-8"?>
<a:theme xmlns:a="http://schemas.openxmlformats.org/drawingml/2006/main" name="갤러리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TM10001114[[fn=갤러리]]</Template>
  <TotalTime>4156</TotalTime>
  <Words>7619</Words>
  <Application>Microsoft Office PowerPoint</Application>
  <PresentationFormat>와이드스크린</PresentationFormat>
  <Paragraphs>1069</Paragraphs>
  <Slides>132</Slides>
  <Notes>19</Notes>
  <HiddenSlides>0</HiddenSlides>
  <MMClips>0</MMClips>
  <ScaleCrop>false</ScaleCrop>
  <HeadingPairs>
    <vt:vector size="8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132</vt:i4>
      </vt:variant>
    </vt:vector>
  </HeadingPairs>
  <TitlesOfParts>
    <vt:vector size="139" baseType="lpstr">
      <vt:lpstr>Apple SD Gothic Neo</vt:lpstr>
      <vt:lpstr>맑은 고딕</vt:lpstr>
      <vt:lpstr>Arial</vt:lpstr>
      <vt:lpstr>Consolas</vt:lpstr>
      <vt:lpstr>Gill Sans MT</vt:lpstr>
      <vt:lpstr>갤러리</vt:lpstr>
      <vt:lpstr>Image</vt:lpstr>
      <vt:lpstr>Jsp 기초 다지기</vt:lpstr>
      <vt:lpstr>웹 사이트와 웹 어플리케이션</vt:lpstr>
      <vt:lpstr>웹 구조</vt:lpstr>
      <vt:lpstr>웹 프로그램의 동작 구조 및 JAVA 웹</vt:lpstr>
      <vt:lpstr>아파치, 톰캣, 아파치 톰캣</vt:lpstr>
      <vt:lpstr>아파치, 톰캣, 아파치 톰캣</vt:lpstr>
      <vt:lpstr>환경 설정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중간 문제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이클립스 없이 톰캣 이용해보기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연습해보기</vt:lpstr>
      <vt:lpstr>Jsp 파일 생성시 인코딩 변경</vt:lpstr>
      <vt:lpstr>시작페이지 변경해보기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중간 문제</vt:lpstr>
      <vt:lpstr>*참고* 연습용 계정 생성(scott, hr)</vt:lpstr>
      <vt:lpstr>PowerPoint 프레젠테이션</vt:lpstr>
      <vt:lpstr>연습해보기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8147</dc:creator>
  <cp:lastModifiedBy>8147</cp:lastModifiedBy>
  <cp:revision>221</cp:revision>
  <dcterms:created xsi:type="dcterms:W3CDTF">2020-09-13T20:36:10Z</dcterms:created>
  <dcterms:modified xsi:type="dcterms:W3CDTF">2021-09-14T22:09:21Z</dcterms:modified>
</cp:coreProperties>
</file>